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6" r:id="rId4"/>
  </p:sldMasterIdLst>
  <p:notesMasterIdLst>
    <p:notesMasterId r:id="rId6"/>
  </p:notesMasterIdLst>
  <p:handoutMasterIdLst>
    <p:handoutMasterId r:id="rId7"/>
  </p:handoutMasterIdLst>
  <p:sldIdLst>
    <p:sldId id="2147482869" r:id="rId5"/>
  </p:sldIdLst>
  <p:sldSz cx="9906000" cy="6858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00FF"/>
    <a:srgbClr val="66FF99"/>
    <a:srgbClr val="FF99FF"/>
    <a:srgbClr val="FFFF99"/>
    <a:srgbClr val="0000CC"/>
    <a:srgbClr val="00CC00"/>
    <a:srgbClr val="4BBCFF"/>
    <a:srgbClr val="666699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7" autoAdjust="0"/>
    <p:restoredTop sz="94920" autoAdjust="0"/>
  </p:normalViewPr>
  <p:slideViewPr>
    <p:cSldViewPr>
      <p:cViewPr varScale="1">
        <p:scale>
          <a:sx n="80" d="100"/>
          <a:sy n="80" d="100"/>
        </p:scale>
        <p:origin x="1147" y="50"/>
      </p:cViewPr>
      <p:guideLst>
        <p:guide orient="horz" pos="2160"/>
        <p:guide pos="312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85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5FEE8-A59A-43D7-AD22-CA838E080EBC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F499D-3C9A-4FEB-B561-C6C9483166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600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D00C4-2B60-4753-A5D4-F9C05F8D07A0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E4465-3CD4-47BF-AF5D-253C146ADB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203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CAFAC13-DB77-42F2-BE26-45BA5532FD50}" type="datetime4">
              <a:rPr lang="en-US" altLang="ja-JP" smtClean="0"/>
              <a:pPr/>
              <a:t>August 29,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585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2">
            <a:extLst>
              <a:ext uri="{FF2B5EF4-FFF2-40B4-BE49-F238E27FC236}">
                <a16:creationId xmlns:a16="http://schemas.microsoft.com/office/drawing/2014/main" id="{4A1610DC-62E7-5544-8301-D255048249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2520004"/>
            <a:ext cx="9187200" cy="1655999"/>
          </a:xfrm>
          <a:prstGeom prst="rect">
            <a:avLst/>
          </a:prstGeom>
          <a:noFill/>
        </p:spPr>
        <p:txBody>
          <a:bodyPr anchor="ctr" anchorCtr="0"/>
          <a:lstStyle>
            <a:lvl1pPr marL="0" marR="0" indent="0" algn="ctr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lang="ja-JP" altLang="en-US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198" indent="0">
              <a:spcBef>
                <a:spcPts val="500"/>
              </a:spcBef>
              <a:buNone/>
              <a:defRPr sz="16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marL="914395" indent="0">
              <a:spcBef>
                <a:spcPts val="500"/>
              </a:spcBef>
              <a:buNone/>
              <a:defRPr sz="12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marL="1371592" indent="0">
              <a:spcBef>
                <a:spcPts val="500"/>
              </a:spcBef>
              <a:buNone/>
              <a:defRPr sz="105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marL="1828789" indent="0">
              <a:spcBef>
                <a:spcPts val="500"/>
              </a:spcBef>
              <a:buNone/>
              <a:defRPr sz="9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</a:lstStyle>
          <a:p>
            <a:pPr marL="0" marR="0" lvl="0" indent="0" algn="ctr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項目タイトル</a:t>
            </a:r>
            <a:r>
              <a:rPr kumimoji="1" lang="en-US" altLang="ja-JP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 </a:t>
            </a:r>
            <a:r>
              <a:rPr kumimoji="1" lang="ja-JP" altLang="en-US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メイリオ</a:t>
            </a:r>
            <a:r>
              <a:rPr kumimoji="1" lang="en-US" altLang="ja-JP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30pt</a:t>
            </a:r>
            <a:endParaRPr kumimoji="1" lang="ja-JP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日付プレースホルダー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CAFAC13-DB77-42F2-BE26-45BA5532FD50}" type="datetime4">
              <a:rPr lang="en-US" altLang="ja-JP" smtClean="0"/>
              <a:pPr/>
              <a:t>August 29,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531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見出し1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2"/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767396"/>
            <a:ext cx="9187200" cy="56376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marL="457198" indent="0">
              <a:spcBef>
                <a:spcPts val="500"/>
              </a:spcBef>
              <a:buNone/>
              <a:defRPr sz="16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marL="914395" indent="0">
              <a:spcBef>
                <a:spcPts val="500"/>
              </a:spcBef>
              <a:buNone/>
              <a:defRPr sz="12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marL="1371592" indent="0">
              <a:spcBef>
                <a:spcPts val="500"/>
              </a:spcBef>
              <a:buNone/>
              <a:defRPr sz="105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marL="1828789" indent="0">
              <a:spcBef>
                <a:spcPts val="500"/>
              </a:spcBef>
              <a:buNone/>
              <a:defRPr sz="9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本文</a:t>
            </a:r>
            <a:r>
              <a:rPr kumimoji="1" lang="en-US" altLang="ja-JP" dirty="0"/>
              <a:t> </a:t>
            </a:r>
            <a:r>
              <a:rPr kumimoji="1" lang="ja-JP" altLang="en-US"/>
              <a:t>メイリオ</a:t>
            </a:r>
            <a:r>
              <a:rPr kumimoji="1" lang="en-US" altLang="ja-JP" dirty="0"/>
              <a:t>18pt</a:t>
            </a:r>
            <a:endParaRPr kumimoji="1" lang="ja-JP" altLang="en-US" dirty="0"/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7142BBC-20A8-5F40-8837-BF90CB5C59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306000"/>
            <a:ext cx="9187200" cy="306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lang="ja-JP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198" indent="0">
              <a:spcBef>
                <a:spcPts val="500"/>
              </a:spcBef>
              <a:buNone/>
              <a:defRPr sz="16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marL="914395" indent="0">
              <a:spcBef>
                <a:spcPts val="500"/>
              </a:spcBef>
              <a:buNone/>
              <a:defRPr sz="12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marL="1371592" indent="0">
              <a:spcBef>
                <a:spcPts val="500"/>
              </a:spcBef>
              <a:buNone/>
              <a:defRPr sz="105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marL="1828789" indent="0">
              <a:spcBef>
                <a:spcPts val="500"/>
              </a:spcBef>
              <a:buNone/>
              <a:defRPr sz="9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</a:lstStyle>
          <a:p>
            <a:pPr marL="0" marR="0" lvl="0" indent="0" algn="l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ページ見出し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 </a:t>
            </a:r>
            <a:r>
              <a:rPr kumimoji="1" lang="ja-JP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メイリオ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20pt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日付プレースホルダー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CAFAC13-DB77-42F2-BE26-45BA5532FD50}" type="datetime4">
              <a:rPr lang="en-US" altLang="ja-JP" smtClean="0"/>
              <a:pPr/>
              <a:t>August 29,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033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見出し2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プレースホルダー 2">
            <a:extLst>
              <a:ext uri="{FF2B5EF4-FFF2-40B4-BE49-F238E27FC236}">
                <a16:creationId xmlns:a16="http://schemas.microsoft.com/office/drawing/2014/main" id="{D42A23B6-0D29-974B-B01F-037DD6CAC3D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0000" y="306000"/>
            <a:ext cx="9187200" cy="612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lang="ja-JP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198" indent="0">
              <a:spcBef>
                <a:spcPts val="500"/>
              </a:spcBef>
              <a:buNone/>
              <a:defRPr sz="16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marL="914395" indent="0">
              <a:spcBef>
                <a:spcPts val="500"/>
              </a:spcBef>
              <a:buNone/>
              <a:defRPr sz="12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marL="1371592" indent="0">
              <a:spcBef>
                <a:spcPts val="500"/>
              </a:spcBef>
              <a:buNone/>
              <a:defRPr sz="105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marL="1828789" indent="0">
              <a:spcBef>
                <a:spcPts val="500"/>
              </a:spcBef>
              <a:buNone/>
              <a:defRPr sz="9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</a:lstStyle>
          <a:p>
            <a:pPr marL="0" marR="0" lvl="0" indent="0" algn="l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ページ見出し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 2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行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 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メイリオ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20pt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テキスト プレースホルダー 2">
            <a:extLst>
              <a:ext uri="{FF2B5EF4-FFF2-40B4-BE49-F238E27FC236}">
                <a16:creationId xmlns:a16="http://schemas.microsoft.com/office/drawing/2014/main" id="{D36865C0-32FD-6041-BDCE-3C31AE2B38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1098000"/>
            <a:ext cx="9187200" cy="5306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marL="457198" indent="0">
              <a:spcBef>
                <a:spcPts val="500"/>
              </a:spcBef>
              <a:buNone/>
              <a:defRPr sz="16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marL="914395" indent="0">
              <a:spcBef>
                <a:spcPts val="500"/>
              </a:spcBef>
              <a:buNone/>
              <a:defRPr sz="12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marL="1371592" indent="0">
              <a:spcBef>
                <a:spcPts val="500"/>
              </a:spcBef>
              <a:buNone/>
              <a:defRPr sz="105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marL="1828789" indent="0">
              <a:spcBef>
                <a:spcPts val="500"/>
              </a:spcBef>
              <a:buNone/>
              <a:defRPr sz="9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本文</a:t>
            </a:r>
            <a:r>
              <a:rPr kumimoji="1" lang="en-US" altLang="ja-JP" dirty="0"/>
              <a:t> </a:t>
            </a:r>
            <a:r>
              <a:rPr kumimoji="1" lang="ja-JP" altLang="en-US"/>
              <a:t>メイリオ</a:t>
            </a:r>
            <a:r>
              <a:rPr kumimoji="1" lang="en-US" altLang="ja-JP" dirty="0"/>
              <a:t>18pt</a:t>
            </a:r>
            <a:endParaRPr kumimoji="1" lang="ja-JP" altLang="en-US" dirty="0"/>
          </a:p>
        </p:txBody>
      </p:sp>
      <p:sp>
        <p:nvSpPr>
          <p:cNvPr id="2" name="日付プレースホルダー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CAFAC13-DB77-42F2-BE26-45BA5532FD50}" type="datetime4">
              <a:rPr lang="en-US" altLang="ja-JP" smtClean="0"/>
              <a:pPr/>
              <a:t>August 29,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738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C662-DACC-490C-A821-742AAC66DE3C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4897-1FB8-48F8-8D60-393064E8A9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294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2">
            <a:extLst>
              <a:ext uri="{FF2B5EF4-FFF2-40B4-BE49-F238E27FC236}">
                <a16:creationId xmlns:a16="http://schemas.microsoft.com/office/drawing/2014/main" id="{4A1610DC-62E7-5544-8301-D255048249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2520004"/>
            <a:ext cx="9187200" cy="1655999"/>
          </a:xfrm>
          <a:prstGeom prst="rect">
            <a:avLst/>
          </a:prstGeom>
          <a:noFill/>
        </p:spPr>
        <p:txBody>
          <a:bodyPr anchor="ctr" anchorCtr="0"/>
          <a:lstStyle>
            <a:lvl1pPr marL="0" marR="0" indent="0" algn="ctr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lang="ja-JP" altLang="en-US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198" indent="0">
              <a:spcBef>
                <a:spcPts val="500"/>
              </a:spcBef>
              <a:buNone/>
              <a:defRPr sz="16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marL="914395" indent="0">
              <a:spcBef>
                <a:spcPts val="500"/>
              </a:spcBef>
              <a:buNone/>
              <a:defRPr sz="12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marL="1371592" indent="0">
              <a:spcBef>
                <a:spcPts val="500"/>
              </a:spcBef>
              <a:buNone/>
              <a:defRPr sz="105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marL="1828789" indent="0">
              <a:spcBef>
                <a:spcPts val="500"/>
              </a:spcBef>
              <a:buNone/>
              <a:defRPr sz="9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</a:lstStyle>
          <a:p>
            <a:pPr marL="0" marR="0" lvl="0" indent="0" algn="ctr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項目タイトル</a:t>
            </a:r>
            <a:r>
              <a:rPr kumimoji="1" lang="en-US" altLang="ja-JP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 </a:t>
            </a:r>
            <a:r>
              <a:rPr kumimoji="1" lang="ja-JP" altLang="en-US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メイリオ</a:t>
            </a:r>
            <a:r>
              <a:rPr kumimoji="1" lang="en-US" altLang="ja-JP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30pt</a:t>
            </a:r>
            <a:endParaRPr kumimoji="1" lang="ja-JP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日付プレースホルダー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CAFAC13-DB77-42F2-BE26-45BA5532FD50}" type="datetime4">
              <a:rPr lang="en-US" altLang="ja-JP" smtClean="0"/>
              <a:pPr/>
              <a:t>August 29,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759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" y="6591379"/>
            <a:ext cx="9907200" cy="266625"/>
          </a:xfrm>
          <a:prstGeom prst="rect">
            <a:avLst/>
          </a:prstGeom>
        </p:spPr>
      </p:pic>
      <p:sp>
        <p:nvSpPr>
          <p:cNvPr id="23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672120" y="6668520"/>
            <a:ext cx="2228850" cy="129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395" rtl="0" eaLnBrk="1" latinLnBrk="0" hangingPunct="1">
              <a:defRPr kumimoji="1" lang="ja-JP" altLang="en-US" sz="850" kern="1200" baseline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fld id="{FCAFAC13-DB77-42F2-BE26-45BA5532FD50}" type="datetime4">
              <a:rPr lang="en-US" altLang="ja-JP" smtClean="0"/>
              <a:pPr/>
              <a:t>August 29, 2026</a:t>
            </a:fld>
            <a:endParaRPr lang="en-US" dirty="0"/>
          </a:p>
        </p:txBody>
      </p:sp>
      <p:sp>
        <p:nvSpPr>
          <p:cNvPr id="33" name="コンテンツ プレースホルダー 6">
            <a:extLst>
              <a:ext uri="{FF2B5EF4-FFF2-40B4-BE49-F238E27FC236}">
                <a16:creationId xmlns:a16="http://schemas.microsoft.com/office/drawing/2014/main" id="{3B2F5581-4034-DA46-842F-58D9CD0C1C39}"/>
              </a:ext>
            </a:extLst>
          </p:cNvPr>
          <p:cNvSpPr txBox="1">
            <a:spLocks/>
          </p:cNvSpPr>
          <p:nvPr userDrawn="1"/>
        </p:nvSpPr>
        <p:spPr>
          <a:xfrm>
            <a:off x="5802000" y="6681600"/>
            <a:ext cx="3240000" cy="108000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10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ja-JP" altLang="en-US" sz="85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株式会社　アイシン福井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751214" y="527"/>
            <a:ext cx="375608" cy="289920"/>
          </a:xfrm>
          <a:prstGeom prst="rect">
            <a:avLst/>
          </a:prstGeom>
          <a:solidFill>
            <a:srgbClr val="001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831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766772" y="527"/>
            <a:ext cx="1056302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AI</a:t>
            </a:r>
            <a:r>
              <a:rPr kumimoji="1" lang="ja-JP" altLang="en-US" sz="646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色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/ 100%</a:t>
            </a:r>
          </a:p>
          <a:p>
            <a:pPr algn="r"/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R0 G26 B114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726849EE-6865-1F4E-B2B0-B61D15B6EC0D}"/>
              </a:ext>
            </a:extLst>
          </p:cNvPr>
          <p:cNvSpPr/>
          <p:nvPr userDrawn="1"/>
        </p:nvSpPr>
        <p:spPr>
          <a:xfrm>
            <a:off x="-751214" y="546705"/>
            <a:ext cx="375608" cy="289920"/>
          </a:xfrm>
          <a:prstGeom prst="rect">
            <a:avLst/>
          </a:prstGeom>
          <a:solidFill>
            <a:srgbClr val="40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8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766772" y="546705"/>
            <a:ext cx="1056302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AI</a:t>
            </a:r>
            <a:r>
              <a:rPr kumimoji="1" lang="ja-JP" altLang="en-US" sz="646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色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/ 75%</a:t>
            </a:r>
          </a:p>
          <a:p>
            <a:pPr algn="r"/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R64 G83 B149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48C117A6-C546-0C42-99EF-0376AB21CB8A}"/>
              </a:ext>
            </a:extLst>
          </p:cNvPr>
          <p:cNvSpPr/>
          <p:nvPr userDrawn="1"/>
        </p:nvSpPr>
        <p:spPr>
          <a:xfrm>
            <a:off x="-751214" y="1092883"/>
            <a:ext cx="375608" cy="289920"/>
          </a:xfrm>
          <a:prstGeom prst="rect">
            <a:avLst/>
          </a:prstGeom>
          <a:solidFill>
            <a:srgbClr val="808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8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766772" y="1092883"/>
            <a:ext cx="1056302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AI</a:t>
            </a:r>
            <a:r>
              <a:rPr kumimoji="1" lang="ja-JP" altLang="en-US" sz="646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色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/ 50%</a:t>
            </a:r>
            <a:endParaRPr kumimoji="1" lang="en-US" altLang="ja-JP" sz="738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R128 G140 B184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DC31C3B1-5ED5-CC45-8D42-9AC157BF190D}"/>
              </a:ext>
            </a:extLst>
          </p:cNvPr>
          <p:cNvSpPr/>
          <p:nvPr userDrawn="1"/>
        </p:nvSpPr>
        <p:spPr>
          <a:xfrm>
            <a:off x="-751214" y="1639061"/>
            <a:ext cx="375608" cy="289920"/>
          </a:xfrm>
          <a:prstGeom prst="rect">
            <a:avLst/>
          </a:prstGeom>
          <a:solidFill>
            <a:srgbClr val="BF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8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766772" y="1639061"/>
            <a:ext cx="1056302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AI</a:t>
            </a:r>
            <a:r>
              <a:rPr kumimoji="1" lang="ja-JP" altLang="en-US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色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/ 25%</a:t>
            </a:r>
          </a:p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R191 G198 B220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ACA1EDBB-4DB2-E24D-83B0-24E929FD55CA}"/>
              </a:ext>
            </a:extLst>
          </p:cNvPr>
          <p:cNvSpPr/>
          <p:nvPr userDrawn="1"/>
        </p:nvSpPr>
        <p:spPr>
          <a:xfrm>
            <a:off x="-751214" y="4369951"/>
            <a:ext cx="375608" cy="289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8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766772" y="4369951"/>
            <a:ext cx="1056302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ブラック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kumimoji="1" lang="en-US" altLang="ja-JP" sz="738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R0 G0 B0</a:t>
            </a: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766772" y="3823773"/>
            <a:ext cx="1056302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ダークグレー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kumimoji="1" lang="en-US" altLang="ja-JP" sz="738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R51 G51 B51</a:t>
            </a: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ACA1EDBB-4DB2-E24D-83B0-24E929FD55CA}"/>
              </a:ext>
            </a:extLst>
          </p:cNvPr>
          <p:cNvSpPr/>
          <p:nvPr userDrawn="1"/>
        </p:nvSpPr>
        <p:spPr>
          <a:xfrm>
            <a:off x="-751214" y="3823773"/>
            <a:ext cx="375608" cy="28992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8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E40500AD-14E2-CB4D-9452-050B16BFCA22}"/>
              </a:ext>
            </a:extLst>
          </p:cNvPr>
          <p:cNvSpPr/>
          <p:nvPr userDrawn="1"/>
        </p:nvSpPr>
        <p:spPr>
          <a:xfrm>
            <a:off x="-751214" y="2731417"/>
            <a:ext cx="375608" cy="289920"/>
          </a:xfrm>
          <a:prstGeom prst="rect">
            <a:avLst/>
          </a:prstGeom>
          <a:solidFill>
            <a:srgbClr val="4BC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8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807516" y="2731417"/>
            <a:ext cx="1097049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46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アクセントカラー </a:t>
            </a:r>
            <a:r>
              <a:rPr kumimoji="1" lang="en-US" altLang="ja-JP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/</a:t>
            </a:r>
            <a:r>
              <a:rPr kumimoji="1" lang="ja-JP" altLang="en-US" sz="646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ブルー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kumimoji="1" lang="en-US" altLang="ja-JP" sz="738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R75 G195 B255</a:t>
            </a: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E40500AD-14E2-CB4D-9452-050B16BFCA22}"/>
              </a:ext>
            </a:extLst>
          </p:cNvPr>
          <p:cNvSpPr/>
          <p:nvPr userDrawn="1"/>
        </p:nvSpPr>
        <p:spPr>
          <a:xfrm>
            <a:off x="-751214" y="3277595"/>
            <a:ext cx="375608" cy="289920"/>
          </a:xfrm>
          <a:prstGeom prst="rect">
            <a:avLst/>
          </a:prstGeom>
          <a:solidFill>
            <a:srgbClr val="FA0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8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807516" y="3277595"/>
            <a:ext cx="1097049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46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アクセントカラー </a:t>
            </a:r>
            <a:r>
              <a:rPr kumimoji="1" lang="en-US" altLang="ja-JP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/</a:t>
            </a:r>
            <a:r>
              <a:rPr kumimoji="1" lang="ja-JP" altLang="en-US" sz="646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レッド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kumimoji="1" lang="en-US" altLang="ja-JP" sz="738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R250 G10 B60</a:t>
            </a: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ACA1EDBB-4DB2-E24D-83B0-24E929FD55CA}"/>
              </a:ext>
            </a:extLst>
          </p:cNvPr>
          <p:cNvSpPr/>
          <p:nvPr userDrawn="1"/>
        </p:nvSpPr>
        <p:spPr>
          <a:xfrm>
            <a:off x="-751214" y="5462307"/>
            <a:ext cx="375608" cy="28992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8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766772" y="5462307"/>
            <a:ext cx="1056302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ダークグレー</a:t>
            </a:r>
            <a:r>
              <a:rPr kumimoji="1" lang="en-US" altLang="ja-JP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50</a:t>
            </a:r>
            <a:r>
              <a:rPr kumimoji="1" lang="ja-JP" altLang="en-US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％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</a:t>
            </a:r>
            <a:endParaRPr kumimoji="1" lang="en-US" altLang="ja-JP" sz="738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R153 G153 B153</a:t>
            </a:r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766772" y="4916129"/>
            <a:ext cx="1056302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ダークグレー</a:t>
            </a:r>
            <a:r>
              <a:rPr kumimoji="1" lang="en-US" altLang="ja-JP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75</a:t>
            </a:r>
            <a:r>
              <a:rPr kumimoji="1" lang="ja-JP" altLang="en-US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％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kumimoji="1" lang="en-US" altLang="ja-JP" sz="738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R102 G102 B102</a:t>
            </a: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ACA1EDBB-4DB2-E24D-83B0-24E929FD55CA}"/>
              </a:ext>
            </a:extLst>
          </p:cNvPr>
          <p:cNvSpPr/>
          <p:nvPr userDrawn="1"/>
        </p:nvSpPr>
        <p:spPr>
          <a:xfrm>
            <a:off x="-751214" y="4916129"/>
            <a:ext cx="375608" cy="28992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8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ACA1EDBB-4DB2-E24D-83B0-24E929FD55CA}"/>
              </a:ext>
            </a:extLst>
          </p:cNvPr>
          <p:cNvSpPr/>
          <p:nvPr userDrawn="1"/>
        </p:nvSpPr>
        <p:spPr>
          <a:xfrm>
            <a:off x="-751214" y="6554662"/>
            <a:ext cx="375608" cy="28992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8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766772" y="6554662"/>
            <a:ext cx="1056302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ダークグレー</a:t>
            </a:r>
            <a:r>
              <a:rPr kumimoji="1" lang="en-US" altLang="ja-JP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10</a:t>
            </a:r>
            <a:r>
              <a:rPr kumimoji="1" lang="ja-JP" altLang="en-US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％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</a:t>
            </a:r>
            <a:endParaRPr kumimoji="1" lang="en-US" altLang="ja-JP" sz="738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R235 G235 B235</a:t>
            </a: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766772" y="6008485"/>
            <a:ext cx="1056302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ダークグレー</a:t>
            </a:r>
            <a:r>
              <a:rPr kumimoji="1" lang="en-US" altLang="ja-JP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25</a:t>
            </a:r>
            <a:r>
              <a:rPr kumimoji="1" lang="ja-JP" altLang="en-US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％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endParaRPr kumimoji="1" lang="en-US" altLang="ja-JP" sz="738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R204 G204 B204</a:t>
            </a: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ACA1EDBB-4DB2-E24D-83B0-24E929FD55CA}"/>
              </a:ext>
            </a:extLst>
          </p:cNvPr>
          <p:cNvSpPr/>
          <p:nvPr userDrawn="1"/>
        </p:nvSpPr>
        <p:spPr>
          <a:xfrm>
            <a:off x="-751214" y="6008485"/>
            <a:ext cx="375608" cy="28992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8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DC31C3B1-5ED5-CC45-8D42-9AC157BF190D}"/>
              </a:ext>
            </a:extLst>
          </p:cNvPr>
          <p:cNvSpPr/>
          <p:nvPr userDrawn="1"/>
        </p:nvSpPr>
        <p:spPr>
          <a:xfrm>
            <a:off x="-751214" y="2185239"/>
            <a:ext cx="375608" cy="289920"/>
          </a:xfrm>
          <a:prstGeom prst="rect">
            <a:avLst/>
          </a:prstGeom>
          <a:solidFill>
            <a:srgbClr val="DEE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108" dirty="0">
              <a:solidFill>
                <a:srgbClr val="33333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F4AC7A4D-6E21-7A4C-A961-5DA83D8F01AE}"/>
              </a:ext>
            </a:extLst>
          </p:cNvPr>
          <p:cNvSpPr/>
          <p:nvPr userDrawn="1"/>
        </p:nvSpPr>
        <p:spPr>
          <a:xfrm>
            <a:off x="-1766772" y="2185239"/>
            <a:ext cx="1056302" cy="289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AI</a:t>
            </a:r>
            <a:r>
              <a:rPr kumimoji="1" lang="ja-JP" altLang="en-US" sz="646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色</a:t>
            </a:r>
            <a:r>
              <a:rPr kumimoji="1" lang="en-US" altLang="ja-JP" sz="738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/ 12.5%</a:t>
            </a:r>
          </a:p>
          <a:p>
            <a:pPr marL="0" marR="0" lvl="0" indent="0" algn="r" defTabSz="8440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738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R222 G225 B237</a:t>
            </a:r>
          </a:p>
        </p:txBody>
      </p:sp>
    </p:spTree>
    <p:extLst>
      <p:ext uri="{BB962C8B-B14F-4D97-AF65-F5344CB8AC3E}">
        <p14:creationId xmlns:p14="http://schemas.microsoft.com/office/powerpoint/2010/main" val="186281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97" r:id="rId5"/>
    <p:sldLayoutId id="2147483711" r:id="rId6"/>
  </p:sldLayoutIdLst>
  <p:hf hdr="0" ftr="0"/>
  <p:txStyles>
    <p:titleStyle>
      <a:lvl1pPr algn="l" defTabSz="914395" rtl="0" eaLnBrk="1" latinLnBrk="0" hangingPunct="1">
        <a:spcBef>
          <a:spcPct val="0"/>
        </a:spcBef>
        <a:buNone/>
        <a:defRPr kumimoji="1" sz="2000" b="1" kern="1200" baseline="0">
          <a:solidFill>
            <a:srgbClr val="323C99"/>
          </a:solidFill>
          <a:latin typeface="メイリオ" panose="020B0604030504040204" pitchFamily="50" charset="-128"/>
          <a:ea typeface="メイリオ" panose="020B0604030504040204" pitchFamily="50" charset="-128"/>
          <a:cs typeface="+mj-cs"/>
        </a:defRPr>
      </a:lvl1pPr>
    </p:titleStyle>
    <p:bodyStyle>
      <a:lvl1pPr marL="0" marR="0" indent="-143999" algn="l" defTabSz="914395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kumimoji="1" sz="1800" b="1" kern="1200" baseline="0">
          <a:solidFill>
            <a:srgbClr val="333333"/>
          </a:solidFill>
          <a:latin typeface="メイリオ" panose="020B0604030504040204" pitchFamily="50" charset="-128"/>
          <a:ea typeface="メイリオ" panose="020B0604030504040204" pitchFamily="50" charset="-128"/>
          <a:cs typeface="+mn-cs"/>
        </a:defRPr>
      </a:lvl1pPr>
      <a:lvl2pPr marL="359998" marR="0" indent="-143999" algn="l" defTabSz="914395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–"/>
        <a:tabLst/>
        <a:defRPr kumimoji="1" sz="1200" b="1" kern="1200" baseline="0">
          <a:solidFill>
            <a:srgbClr val="333333"/>
          </a:solidFill>
          <a:latin typeface="メイリオ" panose="020B0604030504040204" pitchFamily="50" charset="-128"/>
          <a:ea typeface="メイリオ" panose="020B0604030504040204" pitchFamily="50" charset="-128"/>
          <a:cs typeface="+mn-cs"/>
        </a:defRPr>
      </a:lvl2pPr>
      <a:lvl3pPr marL="719996" marR="0" indent="-143999" algn="l" defTabSz="914395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kumimoji="1" sz="1050" b="1" kern="1200" baseline="0">
          <a:solidFill>
            <a:srgbClr val="333333"/>
          </a:solidFill>
          <a:latin typeface="メイリオ" panose="020B0604030504040204" pitchFamily="50" charset="-128"/>
          <a:ea typeface="メイリオ" panose="020B0604030504040204" pitchFamily="50" charset="-128"/>
          <a:cs typeface="+mn-cs"/>
        </a:defRPr>
      </a:lvl3pPr>
      <a:lvl4pPr marL="935995" marR="0" indent="0" algn="l" defTabSz="914395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kumimoji="1" sz="900" b="1" kern="1200" baseline="0">
          <a:solidFill>
            <a:srgbClr val="333333"/>
          </a:solidFill>
          <a:latin typeface="メイリオ" panose="020B0604030504040204" pitchFamily="50" charset="-128"/>
          <a:ea typeface="メイリオ" panose="020B0604030504040204" pitchFamily="50" charset="-128"/>
          <a:cs typeface="+mn-cs"/>
        </a:defRPr>
      </a:lvl4pPr>
      <a:lvl5pPr marL="1439992" marR="0" indent="-143999" algn="l" defTabSz="914395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Char char="»"/>
        <a:tabLst/>
        <a:defRPr kumimoji="1" sz="900" b="1" kern="1200" baseline="0">
          <a:solidFill>
            <a:srgbClr val="333333"/>
          </a:solidFill>
          <a:latin typeface="メイリオ" panose="020B0604030504040204" pitchFamily="50" charset="-128"/>
          <a:ea typeface="メイリオ" panose="020B0604030504040204" pitchFamily="50" charset="-128"/>
          <a:cs typeface="+mn-cs"/>
        </a:defRPr>
      </a:lvl5pPr>
      <a:lvl6pPr marL="2514585" indent="-228598" algn="l" defTabSz="91439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8" algn="l" defTabSz="91439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8" algn="l" defTabSz="91439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8" algn="l" defTabSz="91439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5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2C821-D506-1794-9151-AFB8C3601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図 59">
            <a:extLst>
              <a:ext uri="{FF2B5EF4-FFF2-40B4-BE49-F238E27FC236}">
                <a16:creationId xmlns:a16="http://schemas.microsoft.com/office/drawing/2014/main" id="{4809261D-7425-655F-26EE-A869CCFE4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09893" y="1737297"/>
            <a:ext cx="2514422" cy="1678103"/>
          </a:xfrm>
          <a:prstGeom prst="rect">
            <a:avLst/>
          </a:prstGeom>
        </p:spPr>
      </p:pic>
      <p:pic>
        <p:nvPicPr>
          <p:cNvPr id="29" name="図 28" descr="屋外, 自転車, 家具, 座席 が含まれている画像&#10;&#10;自動的に生成された説明">
            <a:extLst>
              <a:ext uri="{FF2B5EF4-FFF2-40B4-BE49-F238E27FC236}">
                <a16:creationId xmlns:a16="http://schemas.microsoft.com/office/drawing/2014/main" id="{20DB77B3-2F34-3FB7-AE6E-0A6B20259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30620" y="1720066"/>
            <a:ext cx="2237471" cy="167810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3F973AE-C5A4-3D39-E15F-CB992C50FF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35" b="11711"/>
          <a:stretch/>
        </p:blipFill>
        <p:spPr>
          <a:xfrm>
            <a:off x="7257256" y="1700808"/>
            <a:ext cx="1673295" cy="17866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9CAAF7-7785-E1EF-B72E-5E054DAE2C2F}"/>
              </a:ext>
            </a:extLst>
          </p:cNvPr>
          <p:cNvSpPr txBox="1"/>
          <p:nvPr/>
        </p:nvSpPr>
        <p:spPr>
          <a:xfrm>
            <a:off x="2494126" y="6546291"/>
            <a:ext cx="368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altLang="ja-JP" sz="14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"</a:t>
            </a:r>
            <a:r>
              <a:rPr lang="ja-JP" altLang="en-US" sz="14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移動</a:t>
            </a:r>
            <a:r>
              <a:rPr lang="en-US" altLang="ja-JP" sz="14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"</a:t>
            </a:r>
            <a:r>
              <a:rPr lang="ja-JP" altLang="en-US" sz="1400" dirty="0">
                <a:solidFill>
                  <a:schemeClr val="bg1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に感動を、未来に笑顔を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B71C08F-FAAF-5BF0-6D01-3587EF5A9C44}"/>
              </a:ext>
            </a:extLst>
          </p:cNvPr>
          <p:cNvSpPr txBox="1"/>
          <p:nvPr/>
        </p:nvSpPr>
        <p:spPr>
          <a:xfrm>
            <a:off x="560512" y="1052736"/>
            <a:ext cx="5735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ja-JP" altLang="en-US" sz="16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毎日の車椅子でウロバックが周りから見えてカッコ悪い。</a:t>
            </a:r>
            <a:endParaRPr lang="en-US" altLang="ja-JP" sz="1600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457200"/>
            <a:r>
              <a:rPr lang="ja-JP" altLang="en-US" sz="16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乗りにくさや、清潔感も</a:t>
            </a:r>
            <a:r>
              <a:rPr lang="en-US" altLang="ja-JP" sz="16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UP</a:t>
            </a:r>
            <a:r>
              <a:rPr lang="ja-JP" altLang="en-US" sz="16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したい。そんなあなたのお悩みを解決。</a:t>
            </a:r>
            <a:endParaRPr lang="en-US" altLang="ja-JP" sz="1600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DC397A7-2BDF-F61A-3EAC-C082A93BC604}"/>
              </a:ext>
            </a:extLst>
          </p:cNvPr>
          <p:cNvSpPr/>
          <p:nvPr/>
        </p:nvSpPr>
        <p:spPr>
          <a:xfrm>
            <a:off x="324004" y="983223"/>
            <a:ext cx="9158599" cy="5563067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5F6DCC-C995-DEE4-B36D-C3BD7FDFEE53}"/>
              </a:ext>
            </a:extLst>
          </p:cNvPr>
          <p:cNvSpPr txBox="1"/>
          <p:nvPr/>
        </p:nvSpPr>
        <p:spPr>
          <a:xfrm>
            <a:off x="7179229" y="3467227"/>
            <a:ext cx="1829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ja-JP" altLang="en-US" sz="1200" dirty="0">
                <a:solidFill>
                  <a:srgbClr val="3333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ベットでもラクラク。</a:t>
            </a:r>
            <a:endParaRPr lang="en-US" altLang="ja-JP" sz="1200" dirty="0">
              <a:solidFill>
                <a:srgbClr val="3333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457200"/>
            <a:r>
              <a:rPr lang="ja-JP" altLang="en-US" sz="1200" dirty="0">
                <a:solidFill>
                  <a:srgbClr val="3333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ウロバックがケースごと</a:t>
            </a:r>
            <a:endParaRPr lang="en-US" altLang="ja-JP" sz="1200" dirty="0">
              <a:solidFill>
                <a:srgbClr val="3333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457200"/>
            <a:r>
              <a:rPr lang="ja-JP" altLang="en-US" sz="1200" dirty="0">
                <a:solidFill>
                  <a:srgbClr val="3333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そのまま床置きのできる</a:t>
            </a:r>
            <a:endParaRPr lang="en-US" altLang="ja-JP" sz="1200" dirty="0">
              <a:solidFill>
                <a:srgbClr val="3333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3" name="円弧 12">
            <a:extLst>
              <a:ext uri="{FF2B5EF4-FFF2-40B4-BE49-F238E27FC236}">
                <a16:creationId xmlns:a16="http://schemas.microsoft.com/office/drawing/2014/main" id="{6C3FDAAA-EA05-F444-5569-C8625999490A}"/>
              </a:ext>
            </a:extLst>
          </p:cNvPr>
          <p:cNvSpPr/>
          <p:nvPr/>
        </p:nvSpPr>
        <p:spPr>
          <a:xfrm rot="1094011">
            <a:off x="5266327" y="2909101"/>
            <a:ext cx="3029956" cy="800429"/>
          </a:xfrm>
          <a:prstGeom prst="arc">
            <a:avLst>
              <a:gd name="adj1" fmla="val 10952146"/>
              <a:gd name="adj2" fmla="val 19818194"/>
            </a:avLst>
          </a:prstGeom>
          <a:noFill/>
          <a:ln w="57150" cap="flat" cmpd="sng" algn="ctr">
            <a:solidFill>
              <a:srgbClr val="00B0F0"/>
            </a:solidFill>
            <a:prstDash val="solid"/>
            <a:miter lim="800000"/>
            <a:headEnd type="triangle" w="med" len="lg"/>
            <a:tailEnd type="none" w="sm" len="me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BA261A9-A4E4-9EB3-10F3-71C09B037CB8}"/>
              </a:ext>
            </a:extLst>
          </p:cNvPr>
          <p:cNvSpPr txBox="1"/>
          <p:nvPr/>
        </p:nvSpPr>
        <p:spPr>
          <a:xfrm>
            <a:off x="1009714" y="3455954"/>
            <a:ext cx="2898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ja-JP" altLang="en-US" sz="12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ウロバックが見え、カッコ悪い</a:t>
            </a:r>
            <a:r>
              <a:rPr lang="en-US" altLang="ja-JP" sz="12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…</a:t>
            </a:r>
          </a:p>
          <a:p>
            <a:pPr defTabSz="457200"/>
            <a:r>
              <a:rPr lang="ja-JP" altLang="en-US" sz="1200" dirty="0">
                <a:solidFill>
                  <a:srgbClr val="FF00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タイヤと擦れると、不衛生に感じる。</a:t>
            </a:r>
            <a:endParaRPr lang="en-US" altLang="ja-JP" sz="1200" dirty="0">
              <a:solidFill>
                <a:srgbClr val="FF00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6FDCFE4-81C7-67B2-0130-F08C5CF9E5B4}"/>
              </a:ext>
            </a:extLst>
          </p:cNvPr>
          <p:cNvSpPr txBox="1"/>
          <p:nvPr/>
        </p:nvSpPr>
        <p:spPr>
          <a:xfrm>
            <a:off x="4169788" y="3423918"/>
            <a:ext cx="2153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ja-JP" altLang="en-US" sz="1200" dirty="0">
                <a:solidFill>
                  <a:srgbClr val="3333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ウロケースごと、らくらく収納。</a:t>
            </a:r>
            <a:endParaRPr lang="en-US" altLang="ja-JP" sz="1200" dirty="0">
              <a:solidFill>
                <a:srgbClr val="3333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457200"/>
            <a:r>
              <a:rPr lang="ja-JP" altLang="en-US" sz="1200" dirty="0">
                <a:solidFill>
                  <a:srgbClr val="3333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乗ってしまえば目立たない。</a:t>
            </a:r>
            <a:endParaRPr lang="en-US" altLang="ja-JP" sz="1200" dirty="0">
              <a:solidFill>
                <a:srgbClr val="3333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006DDFB-50E4-A1CA-6B2E-5903BEF281D7}"/>
              </a:ext>
            </a:extLst>
          </p:cNvPr>
          <p:cNvSpPr txBox="1"/>
          <p:nvPr/>
        </p:nvSpPr>
        <p:spPr>
          <a:xfrm>
            <a:off x="7331983" y="3212490"/>
            <a:ext cx="871210" cy="269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ja-JP" altLang="en-US" sz="1200" dirty="0">
                <a:solidFill>
                  <a:srgbClr val="FFFF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ウロケース</a:t>
            </a:r>
            <a:endParaRPr lang="en-US" altLang="ja-JP" sz="1200" dirty="0">
              <a:solidFill>
                <a:srgbClr val="FFFF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BDFF5038-ED57-8234-1CB7-A18BBCCE1589}"/>
              </a:ext>
            </a:extLst>
          </p:cNvPr>
          <p:cNvSpPr/>
          <p:nvPr/>
        </p:nvSpPr>
        <p:spPr>
          <a:xfrm>
            <a:off x="6372177" y="2572325"/>
            <a:ext cx="717066" cy="504758"/>
          </a:xfrm>
          <a:prstGeom prst="ellipse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/>
          <a:p>
            <a:pPr algn="ctr" defTabSz="457200"/>
            <a:r>
              <a:rPr lang="ja-JP" altLang="en-US" sz="1200" dirty="0">
                <a:solidFill>
                  <a:prstClr val="white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片手で</a:t>
            </a:r>
            <a:endParaRPr lang="en-US" altLang="ja-JP" sz="1200" dirty="0">
              <a:solidFill>
                <a:prstClr val="white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algn="ctr" defTabSz="457200"/>
            <a:r>
              <a:rPr lang="ja-JP" altLang="en-US" sz="1200" dirty="0">
                <a:solidFill>
                  <a:prstClr val="white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挿入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C402351-F105-D8E2-50CF-14614CEBC643}"/>
              </a:ext>
            </a:extLst>
          </p:cNvPr>
          <p:cNvSpPr txBox="1"/>
          <p:nvPr/>
        </p:nvSpPr>
        <p:spPr>
          <a:xfrm>
            <a:off x="1424608" y="5544266"/>
            <a:ext cx="4395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ja-JP" altLang="en-US" b="1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・ウロバック使用者と分かりにくい。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DD4501C-D392-611E-9ED1-145658EC059D}"/>
              </a:ext>
            </a:extLst>
          </p:cNvPr>
          <p:cNvSpPr txBox="1"/>
          <p:nvPr/>
        </p:nvSpPr>
        <p:spPr>
          <a:xfrm>
            <a:off x="1424608" y="5829356"/>
            <a:ext cx="4395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ja-JP" altLang="en-US" b="1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・乗り降りのときに邪魔にならない。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FDE5D56-2EC0-7ECB-B362-62BB26778874}"/>
              </a:ext>
            </a:extLst>
          </p:cNvPr>
          <p:cNvSpPr txBox="1"/>
          <p:nvPr/>
        </p:nvSpPr>
        <p:spPr>
          <a:xfrm>
            <a:off x="1424610" y="6114448"/>
            <a:ext cx="3876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ja-JP" altLang="en-US" b="1" u="sng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・取付け作業に簡単。安全で清潔。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C6DFA47-AF9C-BAF6-8CC3-F33FA5C2465B}"/>
              </a:ext>
            </a:extLst>
          </p:cNvPr>
          <p:cNvSpPr txBox="1"/>
          <p:nvPr/>
        </p:nvSpPr>
        <p:spPr>
          <a:xfrm>
            <a:off x="6110338" y="5909081"/>
            <a:ext cx="3600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altLang="ja-JP" sz="1100" b="1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【</a:t>
            </a:r>
            <a:r>
              <a:rPr lang="ja-JP" altLang="en-US" sz="1100" b="1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お問合せ先</a:t>
            </a:r>
            <a:r>
              <a:rPr lang="en-US" altLang="ja-JP" sz="1100" b="1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】</a:t>
            </a:r>
          </a:p>
          <a:p>
            <a:pPr defTabSz="457200"/>
            <a:r>
              <a:rPr lang="ja-JP" altLang="en-US" sz="1100" b="1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株式会社アイシン福井　地域共創推進室　　関・市川</a:t>
            </a:r>
            <a:endParaRPr lang="en-US" altLang="ja-JP" sz="1100" b="1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457200"/>
            <a:r>
              <a:rPr lang="ja-JP" altLang="en-US" sz="1100" b="1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☎ </a:t>
            </a:r>
            <a:r>
              <a:rPr lang="en-US" altLang="ja-JP" sz="1100" b="1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0778-25-7659</a:t>
            </a:r>
            <a:r>
              <a:rPr lang="ja-JP" altLang="en-US" sz="1100" b="1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✉ </a:t>
            </a:r>
            <a:r>
              <a:rPr lang="en-US" altLang="ja-JP" sz="1100" b="1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a.seki@aif.aisin.co.jp</a:t>
            </a:r>
            <a:r>
              <a:rPr lang="ja-JP" altLang="en-US" sz="1100" b="1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　　　　　　　　</a:t>
            </a:r>
            <a:endParaRPr lang="en-US" altLang="ja-JP" sz="1100" b="1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34428DA-BD2E-39BF-7D72-957459C4252E}"/>
              </a:ext>
            </a:extLst>
          </p:cNvPr>
          <p:cNvSpPr txBox="1"/>
          <p:nvPr/>
        </p:nvSpPr>
        <p:spPr>
          <a:xfrm>
            <a:off x="6792708" y="4490175"/>
            <a:ext cx="2573057" cy="1046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altLang="ja-JP" sz="16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【</a:t>
            </a:r>
            <a:r>
              <a:rPr lang="ja-JP" altLang="en-US" sz="16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主な適用車椅子</a:t>
            </a:r>
            <a:r>
              <a:rPr lang="en-US" altLang="ja-JP" sz="16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】</a:t>
            </a:r>
          </a:p>
          <a:p>
            <a:pPr defTabSz="457200"/>
            <a:r>
              <a:rPr lang="ja-JP" altLang="en-US" sz="16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自走標準型・ﾘｸﾗｲﾆﾝｸﾞ車</a:t>
            </a:r>
            <a:endParaRPr lang="en-US" altLang="ja-JP" sz="1600" dirty="0">
              <a:solidFill>
                <a:prstClr val="black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pPr defTabSz="457200"/>
            <a:r>
              <a:rPr lang="en-US" altLang="ja-JP" sz="16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【</a:t>
            </a:r>
            <a:r>
              <a:rPr lang="ja-JP" altLang="en-US" sz="16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取付け場所</a:t>
            </a:r>
            <a:r>
              <a:rPr lang="en-US" altLang="ja-JP" sz="16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】</a:t>
            </a:r>
          </a:p>
          <a:p>
            <a:pPr defTabSz="457200"/>
            <a:r>
              <a:rPr lang="ja-JP" altLang="en-US" sz="1600" dirty="0">
                <a:solidFill>
                  <a:prstClr val="black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車椅子により異なります。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EE93AC8-99F5-1302-5070-3089AA60986E}"/>
              </a:ext>
            </a:extLst>
          </p:cNvPr>
          <p:cNvSpPr txBox="1"/>
          <p:nvPr/>
        </p:nvSpPr>
        <p:spPr>
          <a:xfrm>
            <a:off x="455325" y="5857219"/>
            <a:ext cx="1452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ja-JP" altLang="en-US" sz="2000" b="1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嬉しさ</a:t>
            </a:r>
            <a:endParaRPr lang="en-US" altLang="ja-JP" sz="2000" b="1" dirty="0">
              <a:solidFill>
                <a:srgbClr val="0000FF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BCB333DA-8927-6340-3706-35E177816FE4}"/>
              </a:ext>
            </a:extLst>
          </p:cNvPr>
          <p:cNvSpPr/>
          <p:nvPr/>
        </p:nvSpPr>
        <p:spPr>
          <a:xfrm>
            <a:off x="416496" y="5641195"/>
            <a:ext cx="900000" cy="828000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3B79B6E-95F8-7DF7-8DCC-17E3A0D225AA}"/>
              </a:ext>
            </a:extLst>
          </p:cNvPr>
          <p:cNvSpPr txBox="1"/>
          <p:nvPr/>
        </p:nvSpPr>
        <p:spPr>
          <a:xfrm>
            <a:off x="1496616" y="384854"/>
            <a:ext cx="6223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ja-JP" altLang="en-US" sz="3200" dirty="0">
                <a:solidFill>
                  <a:prstClr val="black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ポンつけウロケース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4CB006A-DB07-B937-6E88-2984E67B1285}"/>
              </a:ext>
            </a:extLst>
          </p:cNvPr>
          <p:cNvSpPr txBox="1"/>
          <p:nvPr/>
        </p:nvSpPr>
        <p:spPr>
          <a:xfrm>
            <a:off x="5700129" y="614819"/>
            <a:ext cx="441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ja-JP" altLang="en-US" b="1" dirty="0">
                <a:solidFill>
                  <a:srgbClr val="0000FF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みんなの車椅子を使いたい車椅子へ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2DE0899-9D0C-99A2-FB63-C5DBA11C3193}"/>
              </a:ext>
            </a:extLst>
          </p:cNvPr>
          <p:cNvSpPr txBox="1"/>
          <p:nvPr/>
        </p:nvSpPr>
        <p:spPr>
          <a:xfrm>
            <a:off x="8062453" y="2199078"/>
            <a:ext cx="854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ja-JP" altLang="en-US" sz="1200" dirty="0">
                <a:solidFill>
                  <a:srgbClr val="FFFF0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ウロバック</a:t>
            </a:r>
            <a:endParaRPr lang="en-US" altLang="ja-JP" sz="1200" dirty="0">
              <a:solidFill>
                <a:srgbClr val="FFFF0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415D71B-B015-551C-6742-88D937EEEC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34" t="40527" r="15399" b="8250"/>
          <a:stretch>
            <a:fillRect/>
          </a:stretch>
        </p:blipFill>
        <p:spPr>
          <a:xfrm flipH="1">
            <a:off x="835956" y="3936692"/>
            <a:ext cx="2587929" cy="1580724"/>
          </a:xfrm>
          <a:prstGeom prst="rect">
            <a:avLst/>
          </a:prstGeom>
        </p:spPr>
      </p:pic>
      <p:pic>
        <p:nvPicPr>
          <p:cNvPr id="28" name="図 27" descr="椅子の上に置かれた自転車&#10;&#10;低い精度で自動的に生成された説明">
            <a:extLst>
              <a:ext uri="{FF2B5EF4-FFF2-40B4-BE49-F238E27FC236}">
                <a16:creationId xmlns:a16="http://schemas.microsoft.com/office/drawing/2014/main" id="{3918BEC9-F544-D4B4-42A6-3635E32524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3" t="37468" r="7416" b="24831"/>
          <a:stretch/>
        </p:blipFill>
        <p:spPr>
          <a:xfrm flipH="1">
            <a:off x="4089894" y="3892085"/>
            <a:ext cx="2189150" cy="1580724"/>
          </a:xfrm>
          <a:prstGeom prst="rect">
            <a:avLst/>
          </a:prstGeom>
        </p:spPr>
      </p:pic>
      <p:sp>
        <p:nvSpPr>
          <p:cNvPr id="31" name="楕円 30">
            <a:extLst>
              <a:ext uri="{FF2B5EF4-FFF2-40B4-BE49-F238E27FC236}">
                <a16:creationId xmlns:a16="http://schemas.microsoft.com/office/drawing/2014/main" id="{F8257EE1-2AEE-B569-BF3F-677E9B1094F5}"/>
              </a:ext>
            </a:extLst>
          </p:cNvPr>
          <p:cNvSpPr/>
          <p:nvPr/>
        </p:nvSpPr>
        <p:spPr>
          <a:xfrm>
            <a:off x="2393189" y="1729743"/>
            <a:ext cx="924461" cy="3895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ja-JP" dirty="0"/>
              <a:t>Before</a:t>
            </a:r>
            <a:endParaRPr kumimoji="1" lang="ja-JP" altLang="en-US" dirty="0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A9BF70F3-F112-CBAB-790E-33F1E927BBAF}"/>
              </a:ext>
            </a:extLst>
          </p:cNvPr>
          <p:cNvSpPr/>
          <p:nvPr/>
        </p:nvSpPr>
        <p:spPr>
          <a:xfrm>
            <a:off x="5452549" y="1729743"/>
            <a:ext cx="706624" cy="3895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ja-JP" dirty="0"/>
              <a:t>After</a:t>
            </a:r>
            <a:endParaRPr kumimoji="1" lang="ja-JP" altLang="en-US" dirty="0"/>
          </a:p>
        </p:txBody>
      </p:sp>
      <p:sp>
        <p:nvSpPr>
          <p:cNvPr id="37" name="矢印: 右 36">
            <a:extLst>
              <a:ext uri="{FF2B5EF4-FFF2-40B4-BE49-F238E27FC236}">
                <a16:creationId xmlns:a16="http://schemas.microsoft.com/office/drawing/2014/main" id="{D7C92926-0BE5-8820-0F4C-59584269779B}"/>
              </a:ext>
            </a:extLst>
          </p:cNvPr>
          <p:cNvSpPr/>
          <p:nvPr/>
        </p:nvSpPr>
        <p:spPr>
          <a:xfrm>
            <a:off x="3512840" y="2478194"/>
            <a:ext cx="489074" cy="72118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B2013AB-383E-3094-56B2-DC686FD581A9}"/>
              </a:ext>
            </a:extLst>
          </p:cNvPr>
          <p:cNvSpPr/>
          <p:nvPr/>
        </p:nvSpPr>
        <p:spPr>
          <a:xfrm>
            <a:off x="0" y="0"/>
            <a:ext cx="9900000" cy="448693"/>
          </a:xfrm>
          <a:prstGeom prst="rect">
            <a:avLst/>
          </a:prstGeom>
          <a:solidFill>
            <a:srgbClr val="001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707A9CC-8B14-54B2-FAA9-FC21279C1106}"/>
              </a:ext>
            </a:extLst>
          </p:cNvPr>
          <p:cNvSpPr txBox="1"/>
          <p:nvPr/>
        </p:nvSpPr>
        <p:spPr>
          <a:xfrm>
            <a:off x="1053906" y="12949"/>
            <a:ext cx="779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ja-JP" altLang="en-US" sz="22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使う人、介助する人、される人、そして社会に寄添いたい</a:t>
            </a:r>
          </a:p>
        </p:txBody>
      </p:sp>
    </p:spTree>
    <p:extLst>
      <p:ext uri="{BB962C8B-B14F-4D97-AF65-F5344CB8AC3E}">
        <p14:creationId xmlns:p14="http://schemas.microsoft.com/office/powerpoint/2010/main" val="733658041"/>
      </p:ext>
    </p:extLst>
  </p:cSld>
  <p:clrMapOvr>
    <a:masterClrMapping/>
  </p:clrMapOvr>
</p:sld>
</file>

<file path=ppt/theme/theme1.xml><?xml version="1.0" encoding="utf-8"?>
<a:theme xmlns:a="http://schemas.openxmlformats.org/drawingml/2006/main" name="内容">
  <a:themeElements>
    <a:clrScheme name="AISIN_210408">
      <a:dk1>
        <a:srgbClr val="333333"/>
      </a:dk1>
      <a:lt1>
        <a:sysClr val="window" lastClr="FFFFFF"/>
      </a:lt1>
      <a:dk2>
        <a:srgbClr val="000000"/>
      </a:dk2>
      <a:lt2>
        <a:srgbClr val="F2F2F2"/>
      </a:lt2>
      <a:accent1>
        <a:srgbClr val="001A72"/>
      </a:accent1>
      <a:accent2>
        <a:srgbClr val="405395"/>
      </a:accent2>
      <a:accent3>
        <a:srgbClr val="808CB8"/>
      </a:accent3>
      <a:accent4>
        <a:srgbClr val="BFC6DC"/>
      </a:accent4>
      <a:accent5>
        <a:srgbClr val="008CD2"/>
      </a:accent5>
      <a:accent6>
        <a:srgbClr val="FA0A3C"/>
      </a:accent6>
      <a:hlink>
        <a:srgbClr val="00376B"/>
      </a:hlink>
      <a:folHlink>
        <a:srgbClr val="6E1E64"/>
      </a:folHlink>
    </a:clrScheme>
    <a:fontScheme name="AISIN_ｖ01">
      <a:majorFont>
        <a:latin typeface="Segoe UI"/>
        <a:ea typeface="メイリオ"/>
        <a:cs typeface=""/>
      </a:majorFont>
      <a:minorFont>
        <a:latin typeface="Segoe UI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 defTabSz="804838">
          <a:spcBef>
            <a:spcPts val="528"/>
          </a:spcBef>
          <a:defRPr sz="1400" dirty="0" smtClean="0">
            <a:solidFill>
              <a:srgbClr val="333333"/>
            </a:solidFill>
            <a:latin typeface="HGPｺﾞｼｯｸE" panose="020B0900000000000000" pitchFamily="50" charset="-128"/>
            <a:ea typeface="HGPｺﾞｼｯｸE" panose="020B0900000000000000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ISINフォーマット_PPA4.potx" id="{E09680A7-B8DE-4D81-97A5-E860EC0F231A}" vid="{3E18479D-C19B-4CF9-B6F9-0A15CE3E9489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4E1D8F1007BF04795EF9AA3B0611854" ma:contentTypeVersion="6" ma:contentTypeDescription="新しいドキュメントを作成します。" ma:contentTypeScope="" ma:versionID="6b05fe70e6c72bd247f8bcc3d6f95bb8">
  <xsd:schema xmlns:xsd="http://www.w3.org/2001/XMLSchema" xmlns:xs="http://www.w3.org/2001/XMLSchema" xmlns:p="http://schemas.microsoft.com/office/2006/metadata/properties" xmlns:ns2="a12cd367-d2a7-433e-a35d-8a9c34d43bbc" targetNamespace="http://schemas.microsoft.com/office/2006/metadata/properties" ma:root="true" ma:fieldsID="a9cfcc2b83eb86526caf588f36fc8739" ns2:_="">
    <xsd:import namespace="a12cd367-d2a7-433e-a35d-8a9c34d43b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2cd367-d2a7-433e-a35d-8a9c34d43b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9D9F7C-91F7-4D77-B3DF-6B72E28430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2cd367-d2a7-433e-a35d-8a9c34d43b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4D5C3F-B8AA-4504-BD2C-D5FE74E81240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a12cd367-d2a7-433e-a35d-8a9c34d43bbc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6C0D01D-10E4-4C54-AC5D-FB0DAB7E27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69850</TotalTime>
  <Words>185</Words>
  <Application>Microsoft Office PowerPoint</Application>
  <PresentationFormat>A4 210 x 297 mm</PresentationFormat>
  <Paragraphs>30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HGPｺﾞｼｯｸE</vt:lpstr>
      <vt:lpstr>HGS創英角ﾎﾟｯﾌﾟ体</vt:lpstr>
      <vt:lpstr>HG創英角ﾎﾟｯﾌﾟ体</vt:lpstr>
      <vt:lpstr>メイリオ</vt:lpstr>
      <vt:lpstr>游ゴシック</vt:lpstr>
      <vt:lpstr>Arial</vt:lpstr>
      <vt:lpstr>Calibri</vt:lpstr>
      <vt:lpstr>Segoe UI</vt:lpstr>
      <vt:lpstr>内容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Shimizu Katsutoshi／清水　勝利／AI</dc:creator>
  <cp:lastModifiedBy>Seki Akihiro／関　明宏／AIF</cp:lastModifiedBy>
  <cp:revision>244</cp:revision>
  <cp:lastPrinted>2026-07-20T07:07:23Z</cp:lastPrinted>
  <dcterms:created xsi:type="dcterms:W3CDTF">2021-07-05T07:19:07Z</dcterms:created>
  <dcterms:modified xsi:type="dcterms:W3CDTF">2026-08-28T15:06:48Z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0x010100B4E1D8F1007BF04795EF9AA3B0611854</vt:lpwstr>
  </property>
</Properties>
</file>