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1" r:id="rId1"/>
    <p:sldMasterId id="2147483663" r:id="rId2"/>
  </p:sldMasterIdLst>
  <p:notesMasterIdLst>
    <p:notesMasterId r:id="rId5"/>
  </p:notesMasterIdLst>
  <p:sldIdLst>
    <p:sldId id="287" r:id="rId3"/>
    <p:sldId id="288" r:id="rId4"/>
  </p:sldIdLst>
  <p:sldSz cx="9144000" cy="5143500" type="screen16x9"/>
  <p:notesSz cx="6858000" cy="99456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8730"/>
    <a:srgbClr val="152F53"/>
    <a:srgbClr val="45B161"/>
    <a:srgbClr val="B2E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398"/>
    <p:restoredTop sz="94610"/>
  </p:normalViewPr>
  <p:slideViewPr>
    <p:cSldViewPr snapToGrid="0" snapToObjects="1">
      <p:cViewPr varScale="1">
        <p:scale>
          <a:sx n="144" d="100"/>
          <a:sy n="144" d="100"/>
        </p:scale>
        <p:origin x="80" y="2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50997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9C9965-8DBB-0C81-880F-7B9573D6EC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44DBF72-28C9-8BEA-085C-A23A56D948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987846D-35D3-7079-A31F-4AEA8B7CC8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BC68C4A-8DFB-D3AD-EA02-D1AC9150EB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29660F5-7C44-C2D8-E1D4-8339D41E0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86943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2B19377-CA55-7706-A3A6-BFCD4D1CF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A6C4396-A25D-3ABA-BC1E-F5AF31FE74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40827BA-343D-B125-7A3B-AEA75AE24C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8B61AD-C117-E527-94F7-F9EDDD38E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586E70F-6542-6DB2-6DC8-FCAB7893C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518729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AD270C3-E135-78A9-2CD8-45093FA1D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225C9FD-AF2D-1429-CBDC-0122CA781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124FAD4-2A5D-2CE8-DF9C-AEC10B040D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63618C6-26CD-61B2-BC52-95266DC8C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9DDD614-0D3D-85F5-BF4D-61381AC4FB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0927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B92CBE6-5126-F116-28C7-2FC20BB910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8C1D170-7308-4458-1C5A-8CB71E14852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5A74A9FB-6FF5-5BE7-D21C-8884E42069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27078C4A-47E5-3A09-2DBF-0A72C4536E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9D2C6E0-068F-8436-63BD-7EF44C9CC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10DE453-DDD3-0DB9-2ADC-9DF07DCD3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5435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90D35A-E541-C3CB-D275-0BFA5FC4C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61FA344-6A7D-279C-8492-40417832BB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AF5C3DA6-5AFC-BB3C-3A3A-5A8BE17CD3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4E4332C-2CA7-0762-9A1E-A11B2C11B9C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ED1217FB-9F38-C225-8924-6747F9D209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6DE5A57-4B26-B013-C615-09F9AA9D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56C6F244-D69A-DAF1-9B68-01CEAD0A9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B6C0B88-F329-BE43-487F-6C812117D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47692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7F7DACC-FCD0-2936-7662-C780B6CC4D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BC500813-380A-210F-3F29-BCCD39B5EE9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5DC4F51-18C4-8A82-1E85-888544053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D0A2D995-F881-A1ED-7C92-CA028EAB0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2183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CA25C90-4DBE-1C93-076C-10AE439F88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0B67C332-2AF4-9E3E-66D3-2BED0E5AD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B49FD16-E5E6-9BDB-B790-780612738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570087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C0C9EA-2461-DB29-1DB1-A3E5B26DA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BD850CA-563A-459B-8415-B7371A6D21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36C9B027-C5FE-D0BF-AE9B-2BA23D48F3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EB1B9B-3CA0-3B2D-0403-6789460B56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48C1E11-9598-FA0F-3A20-F19BAD132E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5397474-8354-9AF0-285E-9D4F314B4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401162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266912D-B8CE-5AE2-CDEC-10CB71E08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8F8EA85-6D6B-D1E9-363A-B0083DDF47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7F8AEC7-7B5A-7342-F4A8-C31EBC7899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5C0B730-7E0F-EC8D-8296-5C7BDE4CB9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01F7490-FBE6-02B5-92DC-59C0C1436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4734BE-1CF0-26A2-D935-E99ED6D8BC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60773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26E6DA3-61BC-A87E-B8F0-86196AB6B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2A9EFF1C-3938-F97E-B0DD-1D981A9251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F244230-BA48-ED55-ACB3-BB78196DE7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1495BFB-A6DD-4386-F72A-4096AE4CA4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4DD1436-AFE7-FD31-5364-3197857E6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101421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370F52AC-35AA-266B-A3F2-2D0B3A2D3BB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FBE0675-6BA8-10DC-2652-D84C2B212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516D227-44D0-F602-E24A-11B063790D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ACB9078E-D860-5B42-A00E-4CBD3CE0D64E}" type="datetimeFigureOut">
              <a:rPr kumimoji="1" lang="ja-JP" altLang="en-US" smtClean="0"/>
              <a:t>2026/8/27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0FBEE0D-DBB7-5435-11FA-B4F4DEDAE4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042BFB9F-BA90-B41E-BE5D-59E72EAA5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EB95442-69D3-B848-B327-C6FA255C33A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03593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727157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6759217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707494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4444401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963206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3497400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213548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331053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6124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905685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949141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0CA925A-D545-2B9E-DF60-8C973D63C666}"/>
              </a:ext>
            </a:extLst>
          </p:cNvPr>
          <p:cNvSpPr/>
          <p:nvPr userDrawn="1"/>
        </p:nvSpPr>
        <p:spPr>
          <a:xfrm>
            <a:off x="0" y="0"/>
            <a:ext cx="476250" cy="5143500"/>
          </a:xfrm>
          <a:prstGeom prst="rect">
            <a:avLst/>
          </a:prstGeom>
          <a:solidFill>
            <a:srgbClr val="152F53"/>
          </a:solidFill>
          <a:ln/>
        </p:spPr>
        <p:txBody>
          <a:bodyPr/>
          <a:lstStyle/>
          <a:p>
            <a:endParaRPr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E81C30F-3135-BC78-3F1C-BE732D038838}"/>
              </a:ext>
            </a:extLst>
          </p:cNvPr>
          <p:cNvSpPr txBox="1"/>
          <p:nvPr userDrawn="1"/>
        </p:nvSpPr>
        <p:spPr>
          <a:xfrm>
            <a:off x="0" y="4401483"/>
            <a:ext cx="476250" cy="2238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EE14EF6E-8851-FD49-8681-FD4AF194EF7E}" type="slidenum">
              <a:rPr kumimoji="1" lang="ja-JP" altLang="en-US" sz="1000" b="0" i="0" smtClean="0">
                <a:solidFill>
                  <a:schemeClr val="bg1"/>
                </a:solidFill>
                <a:latin typeface="Noto Sans JP Medium" panose="020B0500000000000000" pitchFamily="34" charset="-128"/>
                <a:ea typeface="Noto Sans JP Medium" panose="020B0500000000000000" pitchFamily="34" charset="-128"/>
              </a:rPr>
              <a:pPr algn="ctr"/>
              <a:t>‹#›</a:t>
            </a:fld>
            <a:endParaRPr kumimoji="1" lang="ja-JP" altLang="en-US" sz="1000" b="0" i="0">
              <a:solidFill>
                <a:schemeClr val="bg1"/>
              </a:solidFill>
              <a:latin typeface="Noto Sans JP Medium" panose="020B0500000000000000" pitchFamily="34" charset="-128"/>
              <a:ea typeface="Noto Sans JP Medium" panose="020B05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4931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52F5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082834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37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6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1">
            <a:extLst>
              <a:ext uri="{FF2B5EF4-FFF2-40B4-BE49-F238E27FC236}">
                <a16:creationId xmlns:a16="http://schemas.microsoft.com/office/drawing/2014/main" id="{1D171CC4-793E-6840-D22D-8E0C825C14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3" t="24013" r="27032" b="14427"/>
          <a:stretch>
            <a:fillRect/>
          </a:stretch>
        </p:blipFill>
        <p:spPr bwMode="auto">
          <a:xfrm>
            <a:off x="1446662" y="909091"/>
            <a:ext cx="6460469" cy="419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Google Shape;38;p14">
            <a:extLst>
              <a:ext uri="{FF2B5EF4-FFF2-40B4-BE49-F238E27FC236}">
                <a16:creationId xmlns:a16="http://schemas.microsoft.com/office/drawing/2014/main" id="{32E7ED7B-BBDD-EB5E-E444-FF22C0CAF5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64444" y="82830"/>
            <a:ext cx="839788" cy="331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>
            <a:spAutoFit/>
          </a:bodyPr>
          <a:lstStyle>
            <a:lvl1pPr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游ゴシック" panose="020B0400000000000000" pitchFamily="50" charset="-128"/>
                <a:ea typeface="游ゴシック" panose="020B0400000000000000" pitchFamily="50" charset="-128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ja-JP" sz="1300" b="1" dirty="0">
                <a:solidFill>
                  <a:srgbClr val="262626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LIFE</a:t>
            </a:r>
          </a:p>
        </p:txBody>
      </p:sp>
      <p:pic>
        <p:nvPicPr>
          <p:cNvPr id="9" name="Image 0" descr="preencoded.png">
            <a:extLst>
              <a:ext uri="{FF2B5EF4-FFF2-40B4-BE49-F238E27FC236}">
                <a16:creationId xmlns:a16="http://schemas.microsoft.com/office/drawing/2014/main" id="{A166F94C-5880-7DC7-0052-1D01B5B846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782" y="144743"/>
            <a:ext cx="677862" cy="17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11">
            <a:extLst>
              <a:ext uri="{FF2B5EF4-FFF2-40B4-BE49-F238E27FC236}">
                <a16:creationId xmlns:a16="http://schemas.microsoft.com/office/drawing/2014/main" id="{9599C83E-1A49-E49A-24CB-B6C3ECB8B28B}"/>
              </a:ext>
            </a:extLst>
          </p:cNvPr>
          <p:cNvSpPr/>
          <p:nvPr/>
        </p:nvSpPr>
        <p:spPr>
          <a:xfrm rot="5400000">
            <a:off x="-1531143" y="2275681"/>
            <a:ext cx="3519488" cy="180975"/>
          </a:xfrm>
          <a:prstGeom prst="rect">
            <a:avLst/>
          </a:prstGeom>
          <a:noFill/>
          <a:ln/>
        </p:spPr>
        <p:txBody>
          <a:bodyPr anchor="ctr"/>
          <a:lstStyle/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spc="48" dirty="0">
                <a:solidFill>
                  <a:srgbClr val="FFFFFF">
                    <a:alpha val="99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Next product concept</a:t>
            </a:r>
            <a:endParaRPr lang="en-US" sz="1200" dirty="0">
              <a:latin typeface="+mn-lt"/>
              <a:ea typeface="+mn-ea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5AF18366-04B7-CB27-2B45-E964DC14BC44}"/>
              </a:ext>
            </a:extLst>
          </p:cNvPr>
          <p:cNvSpPr txBox="1"/>
          <p:nvPr/>
        </p:nvSpPr>
        <p:spPr>
          <a:xfrm>
            <a:off x="1340644" y="446411"/>
            <a:ext cx="7359898" cy="43088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ja-JP" altLang="en-US" sz="1100" b="1" dirty="0"/>
              <a:t>医療現場に採用された聴こえをリビングに。対話サポート聴覚補助デバイス、中度・高度難聴対応 ･</a:t>
            </a:r>
            <a:r>
              <a:rPr lang="en-US" altLang="ja-JP" sz="1100" b="1" dirty="0"/>
              <a:t>tell</a:t>
            </a:r>
            <a:r>
              <a:rPr lang="ja-JP" altLang="en-US" sz="1100" b="1" dirty="0"/>
              <a:t>（アテル）電話も</a:t>
            </a:r>
            <a:r>
              <a:rPr lang="en-US" altLang="ja-JP" sz="1100" b="1" dirty="0"/>
              <a:t>TV</a:t>
            </a:r>
            <a:r>
              <a:rPr lang="ja-JP" altLang="en-US" sz="1100" b="1" dirty="0"/>
              <a:t>もクリアに届く新機能をプラス</a:t>
            </a:r>
          </a:p>
        </p:txBody>
      </p:sp>
    </p:spTree>
    <p:extLst>
      <p:ext uri="{BB962C8B-B14F-4D97-AF65-F5344CB8AC3E}">
        <p14:creationId xmlns:p14="http://schemas.microsoft.com/office/powerpoint/2010/main" val="23259797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1" descr="グラフィカル ユーザー インターフェイス, アプリケーション, Word&#10;&#10;AI 生成コンテンツは誤りを含む可能性があります。">
            <a:extLst>
              <a:ext uri="{FF2B5EF4-FFF2-40B4-BE49-F238E27FC236}">
                <a16:creationId xmlns:a16="http://schemas.microsoft.com/office/drawing/2014/main" id="{E044BF2E-F203-7AEA-9C53-EAA3629DAD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34" t="37981" r="12589" b="21693"/>
          <a:stretch>
            <a:fillRect/>
          </a:stretch>
        </p:blipFill>
        <p:spPr bwMode="auto">
          <a:xfrm>
            <a:off x="5816624" y="1365549"/>
            <a:ext cx="2640487" cy="25321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図 29" descr="グラフィカル ユーザー インターフェイス, アプリケーション&#10;&#10;AI 生成コンテンツは誤りを含む可能性があります。">
            <a:extLst>
              <a:ext uri="{FF2B5EF4-FFF2-40B4-BE49-F238E27FC236}">
                <a16:creationId xmlns:a16="http://schemas.microsoft.com/office/drawing/2014/main" id="{93EE5896-5AB2-0A69-DB90-B5AB3DA27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1" t="25667" r="38785" b="57182"/>
          <a:stretch>
            <a:fillRect/>
          </a:stretch>
        </p:blipFill>
        <p:spPr bwMode="auto">
          <a:xfrm>
            <a:off x="4947225" y="4043412"/>
            <a:ext cx="3980115" cy="932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99857EE8-741E-B8F2-1EC3-1470D81BF91F}"/>
              </a:ext>
            </a:extLst>
          </p:cNvPr>
          <p:cNvSpPr txBox="1"/>
          <p:nvPr/>
        </p:nvSpPr>
        <p:spPr>
          <a:xfrm>
            <a:off x="1343078" y="296863"/>
            <a:ext cx="4703762" cy="1193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課題</a:t>
            </a:r>
            <a:r>
              <a: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 </a:t>
            </a:r>
            <a:r>
              <a:rPr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親の 「孤立」 と 「不便」 に寄り添う</a:t>
            </a:r>
            <a:endParaRPr lang="en-US" altLang="ja-JP" sz="105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6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00" b="1" dirty="0">
                <a:solidFill>
                  <a:srgbClr val="FF0000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加齢性難聴が引き起こす、日常生活の具体的な 「困りごと」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 対話 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:  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「何度も聞き返すのが申し訳なくて、愛想笑いで流してしまう親」</a:t>
            </a:r>
            <a:endParaRPr lang="en-US" altLang="ja-JP" sz="9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② 電話 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:  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「電話口で話が噛み合わず、振り込め詐欺などの防犯面も心配」</a:t>
            </a:r>
            <a:endParaRPr lang="en-US" altLang="ja-JP" sz="9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4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③ 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TV : 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「爆音で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TV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を観る親と、音量で揉める家族」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414BAAE5-7E64-26A8-27AB-C767B0845F92}"/>
              </a:ext>
            </a:extLst>
          </p:cNvPr>
          <p:cNvSpPr txBox="1"/>
          <p:nvPr/>
        </p:nvSpPr>
        <p:spPr>
          <a:xfrm>
            <a:off x="1298392" y="2254250"/>
            <a:ext cx="4703762" cy="2730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【</a:t>
            </a:r>
            <a:r>
              <a:rPr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解決策</a:t>
            </a:r>
            <a:r>
              <a: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】</a:t>
            </a:r>
            <a:r>
              <a:rPr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ドクター品質 </a:t>
            </a:r>
            <a:r>
              <a:rPr lang="en-US" altLang="ja-JP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× </a:t>
            </a:r>
            <a:r>
              <a:rPr lang="ja-JP" altLang="en-US" sz="105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ライフスタイル機能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8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05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① 対話 　</a:t>
            </a:r>
            <a:r>
              <a:rPr lang="ja-JP" altLang="en-US" sz="9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「診察室クオリティの明瞭さ」 </a:t>
            </a:r>
            <a:r>
              <a:rPr lang="ja-JP" altLang="en-US" sz="9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    </a:t>
            </a:r>
            <a:endParaRPr lang="en-US" altLang="ja-JP" sz="400" b="1" dirty="0">
              <a:solidFill>
                <a:schemeClr val="tx2">
                  <a:lumMod val="50000"/>
                  <a:lumOff val="5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 医師が問診で使っている 「言葉をはっきりと伝える」 技術をそのまま搭載。</a:t>
            </a:r>
            <a:endParaRPr lang="en-US" altLang="ja-JP" sz="9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3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 雑音を抑え、人の声の帯域を優先的に届けます。</a:t>
            </a:r>
            <a:endParaRPr lang="en-US" altLang="ja-JP" sz="9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　</a:t>
            </a:r>
            <a:endParaRPr lang="en-US" altLang="ja-JP" sz="9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② 通話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9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「繋がることの安心を」 ：            </a:t>
            </a:r>
            <a:endParaRPr lang="en-US" altLang="ja-JP" sz="900" b="1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400" b="1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 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スマホや固定電話と連携</a:t>
            </a:r>
            <a:endParaRPr lang="en-US" altLang="ja-JP" sz="3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3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 デバイスを直接耳にあてることで、自然な会話が可能に</a:t>
            </a:r>
            <a:endParaRPr lang="en-US" altLang="ja-JP" sz="9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9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③ 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TV 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</a:t>
            </a:r>
            <a:r>
              <a:rPr lang="ja-JP" altLang="en-US" sz="9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「自分専用の骨伝導スピーカー」 ：  </a:t>
            </a:r>
            <a:endParaRPr lang="en-US" altLang="ja-JP" sz="900" b="1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400" b="1" dirty="0">
              <a:solidFill>
                <a:schemeClr val="accent5">
                  <a:lumMod val="75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solidFill>
                  <a:schemeClr val="accent5">
                    <a:lumMod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TV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と繋がる新機能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(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専用トランスミッター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)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。</a:t>
            </a:r>
            <a:endParaRPr lang="en-US" altLang="ja-JP" sz="3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3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      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家族は普通の音量、親は耳元でクリアな音</a:t>
            </a:r>
            <a:endParaRPr lang="ja-JP" altLang="en-US" sz="3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3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    　　                                                     </a:t>
            </a:r>
            <a:endParaRPr lang="en-US" altLang="ja-JP" sz="300" b="1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　　　　　  もう「</a:t>
            </a:r>
            <a:r>
              <a:rPr lang="en-US" altLang="ja-JP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TV</a:t>
            </a:r>
            <a:r>
              <a:rPr lang="ja-JP" altLang="en-US" sz="9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の音が大きい！」と叱る必要はありません。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ja-JP" altLang="en-US" sz="9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ja-JP" sz="105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矢印: 右カーブ 10">
            <a:extLst>
              <a:ext uri="{FF2B5EF4-FFF2-40B4-BE49-F238E27FC236}">
                <a16:creationId xmlns:a16="http://schemas.microsoft.com/office/drawing/2014/main" id="{01019D73-37A2-266D-9580-D08A7E49102C}"/>
              </a:ext>
            </a:extLst>
          </p:cNvPr>
          <p:cNvSpPr/>
          <p:nvPr/>
        </p:nvSpPr>
        <p:spPr>
          <a:xfrm rot="283896">
            <a:off x="689928" y="354694"/>
            <a:ext cx="513304" cy="2058988"/>
          </a:xfrm>
          <a:prstGeom prst="curvedRightArrow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45D816C-7E8B-2003-97E2-966B943823E1}"/>
              </a:ext>
            </a:extLst>
          </p:cNvPr>
          <p:cNvSpPr txBox="1"/>
          <p:nvPr/>
        </p:nvSpPr>
        <p:spPr>
          <a:xfrm>
            <a:off x="1144658" y="1662113"/>
            <a:ext cx="4230688" cy="260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ja-JP" altLang="en-US" sz="1100" b="1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   </a:t>
            </a:r>
            <a:r>
              <a:rPr lang="en-US" altLang="ja-JP" sz="1100" b="1" u="sng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『</a:t>
            </a:r>
            <a:r>
              <a:rPr lang="ja-JP" altLang="en-US" sz="1100" b="1" u="sng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聴こえの壁</a:t>
            </a:r>
            <a:r>
              <a:rPr lang="en-US" altLang="ja-JP" sz="1100" b="1" u="sng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』 </a:t>
            </a:r>
            <a:r>
              <a:rPr lang="ja-JP" altLang="en-US" sz="1100" b="1" u="sng" dirty="0">
                <a:solidFill>
                  <a:schemeClr val="accent5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を、医療現場のテクノロジーで取り払いたい。</a:t>
            </a: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A1913C60-FB18-9B96-3627-A855C015103B}"/>
              </a:ext>
            </a:extLst>
          </p:cNvPr>
          <p:cNvSpPr/>
          <p:nvPr/>
        </p:nvSpPr>
        <p:spPr>
          <a:xfrm rot="5400000">
            <a:off x="-1531143" y="2275681"/>
            <a:ext cx="3519488" cy="180975"/>
          </a:xfrm>
          <a:prstGeom prst="rect">
            <a:avLst/>
          </a:prstGeom>
          <a:noFill/>
          <a:ln/>
        </p:spPr>
        <p:txBody>
          <a:bodyPr anchor="ctr"/>
          <a:lstStyle/>
          <a:p>
            <a:pPr eaLnBrk="1" fontAlgn="auto" hangingPunct="1">
              <a:lnSpc>
                <a:spcPts val="144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="1" kern="0" spc="48" dirty="0">
                <a:solidFill>
                  <a:srgbClr val="FFFFFF">
                    <a:alpha val="99000"/>
                  </a:srgbClr>
                </a:solidFill>
                <a:latin typeface="Lato" pitchFamily="34" charset="0"/>
                <a:ea typeface="Lato" pitchFamily="34" charset="-122"/>
                <a:cs typeface="Lato" pitchFamily="34" charset="-120"/>
              </a:rPr>
              <a:t>Next product concept</a:t>
            </a:r>
            <a:endParaRPr lang="en-US" sz="1200" dirty="0">
              <a:latin typeface="+mn-lt"/>
              <a:ea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9E6ECE3-7B1D-C94F-EA66-6D89A82E2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958" y="135584"/>
            <a:ext cx="1571929" cy="1293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945861"/>
      </p:ext>
    </p:extLst>
  </p:cSld>
  <p:clrMapOvr>
    <a:masterClrMapping/>
  </p:clrMapOvr>
</p:sld>
</file>

<file path=ppt/theme/theme1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2013 - 2022 テーマ">
  <a:themeElements>
    <a:clrScheme name="Office 2013 - 2022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20236</TotalTime>
  <Words>287</Words>
  <Application>Microsoft Office PowerPoint</Application>
  <PresentationFormat>画面に合わせる (16:9)</PresentationFormat>
  <Paragraphs>35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2</vt:i4>
      </vt:variant>
    </vt:vector>
  </HeadingPairs>
  <TitlesOfParts>
    <vt:vector size="10" baseType="lpstr">
      <vt:lpstr>BIZ UDPゴシック</vt:lpstr>
      <vt:lpstr>Noto Sans JP Medium</vt:lpstr>
      <vt:lpstr>Arial</vt:lpstr>
      <vt:lpstr>Calibri</vt:lpstr>
      <vt:lpstr>Calibri Light</vt:lpstr>
      <vt:lpstr>Lato</vt:lpstr>
      <vt:lpstr>デザインの設定</vt:lpstr>
      <vt:lpstr>Office 2013 - 2022 テーマ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Junichi Aramaki</cp:lastModifiedBy>
  <cp:revision>45</cp:revision>
  <cp:lastPrinted>2026-06-12T12:28:13Z</cp:lastPrinted>
  <dcterms:created xsi:type="dcterms:W3CDTF">2025-06-18T05:28:27Z</dcterms:created>
  <dcterms:modified xsi:type="dcterms:W3CDTF">2026-08-27T11:09:26Z</dcterms:modified>
</cp:coreProperties>
</file>