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7298" r:id="rId1"/>
    <p:sldMasterId id="2147495838" r:id="rId2"/>
  </p:sldMasterIdLst>
  <p:notesMasterIdLst>
    <p:notesMasterId r:id="rId7"/>
  </p:notesMasterIdLst>
  <p:handoutMasterIdLst>
    <p:handoutMasterId r:id="rId8"/>
  </p:handoutMasterIdLst>
  <p:sldIdLst>
    <p:sldId id="822" r:id="rId3"/>
    <p:sldId id="1388" r:id="rId4"/>
    <p:sldId id="1389" r:id="rId5"/>
    <p:sldId id="256" r:id="rId6"/>
  </p:sldIdLst>
  <p:sldSz cx="9144000" cy="6858000" type="screen4x3"/>
  <p:notesSz cx="9939338" cy="6807200"/>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EFE23F"/>
    <a:srgbClr val="FFFFFF"/>
    <a:srgbClr val="FF5050"/>
    <a:srgbClr val="FAF6C2"/>
    <a:srgbClr val="F7F1A3"/>
    <a:srgbClr val="61A1FF"/>
    <a:srgbClr val="37CBFF"/>
    <a:srgbClr val="00CC66"/>
    <a:srgbClr val="289B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9631" autoAdjust="0"/>
  </p:normalViewPr>
  <p:slideViewPr>
    <p:cSldViewPr>
      <p:cViewPr varScale="1">
        <p:scale>
          <a:sx n="111" d="100"/>
          <a:sy n="111" d="100"/>
        </p:scale>
        <p:origin x="153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8475" cy="339804"/>
          </a:xfrm>
          <a:prstGeom prst="rect">
            <a:avLst/>
          </a:prstGeom>
        </p:spPr>
        <p:txBody>
          <a:bodyPr vert="horz" lIns="91407" tIns="45702" rIns="91407" bIns="45702"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sz="quarter" idx="1"/>
          </p:nvPr>
        </p:nvSpPr>
        <p:spPr>
          <a:xfrm>
            <a:off x="5629275" y="1"/>
            <a:ext cx="4308475" cy="339804"/>
          </a:xfrm>
          <a:prstGeom prst="rect">
            <a:avLst/>
          </a:prstGeom>
        </p:spPr>
        <p:txBody>
          <a:bodyPr vert="horz" lIns="91407" tIns="45702" rIns="91407" bIns="45702" rtlCol="0"/>
          <a:lstStyle>
            <a:lvl1pPr algn="r">
              <a:defRPr sz="1200">
                <a:latin typeface="Arial" charset="0"/>
                <a:ea typeface="ＭＳ Ｐゴシック" pitchFamily="50" charset="-128"/>
              </a:defRPr>
            </a:lvl1pPr>
          </a:lstStyle>
          <a:p>
            <a:pPr>
              <a:defRPr/>
            </a:pPr>
            <a:fld id="{DC023660-8E89-453A-9E90-2BF8E18D1C51}" type="datetimeFigureOut">
              <a:rPr lang="ja-JP" altLang="en-US"/>
              <a:pPr>
                <a:defRPr/>
              </a:pPr>
              <a:t>2018/6/27</a:t>
            </a:fld>
            <a:endParaRPr lang="ja-JP" altLang="en-US"/>
          </a:p>
        </p:txBody>
      </p:sp>
      <p:sp>
        <p:nvSpPr>
          <p:cNvPr id="4" name="フッター プレースホルダ 3"/>
          <p:cNvSpPr>
            <a:spLocks noGrp="1"/>
          </p:cNvSpPr>
          <p:nvPr>
            <p:ph type="ftr" sz="quarter" idx="2"/>
          </p:nvPr>
        </p:nvSpPr>
        <p:spPr>
          <a:xfrm>
            <a:off x="0" y="6465808"/>
            <a:ext cx="4308475" cy="339804"/>
          </a:xfrm>
          <a:prstGeom prst="rect">
            <a:avLst/>
          </a:prstGeom>
        </p:spPr>
        <p:txBody>
          <a:bodyPr vert="horz" lIns="91407" tIns="45702" rIns="91407" bIns="45702" rtlCol="0" anchor="b"/>
          <a:lstStyle>
            <a:lvl1pPr algn="l">
              <a:defRPr sz="1200">
                <a:latin typeface="Arial" charset="0"/>
                <a:ea typeface="ＭＳ Ｐゴシック" pitchFamily="50" charset="-128"/>
              </a:defRPr>
            </a:lvl1pPr>
          </a:lstStyle>
          <a:p>
            <a:pPr>
              <a:defRPr/>
            </a:pPr>
            <a:endParaRPr lang="ja-JP" altLang="en-US"/>
          </a:p>
        </p:txBody>
      </p:sp>
      <p:sp>
        <p:nvSpPr>
          <p:cNvPr id="5" name="スライド番号プレースホルダ 4"/>
          <p:cNvSpPr>
            <a:spLocks noGrp="1"/>
          </p:cNvSpPr>
          <p:nvPr>
            <p:ph type="sldNum" sz="quarter" idx="3"/>
          </p:nvPr>
        </p:nvSpPr>
        <p:spPr>
          <a:xfrm>
            <a:off x="5629275" y="6465808"/>
            <a:ext cx="4308475" cy="339804"/>
          </a:xfrm>
          <a:prstGeom prst="rect">
            <a:avLst/>
          </a:prstGeom>
        </p:spPr>
        <p:txBody>
          <a:bodyPr vert="horz" lIns="91407" tIns="45702" rIns="91407" bIns="45702" rtlCol="0" anchor="b"/>
          <a:lstStyle>
            <a:lvl1pPr algn="r">
              <a:defRPr sz="1200">
                <a:latin typeface="Arial" charset="0"/>
                <a:ea typeface="ＭＳ Ｐゴシック" pitchFamily="50" charset="-128"/>
              </a:defRPr>
            </a:lvl1pPr>
          </a:lstStyle>
          <a:p>
            <a:pPr>
              <a:defRPr/>
            </a:pPr>
            <a:fld id="{D2B80714-3A86-4EF2-B4E5-21826EF64905}" type="slidenum">
              <a:rPr lang="ja-JP" altLang="en-US"/>
              <a:pPr>
                <a:defRPr/>
              </a:pPr>
              <a:t>‹#›</a:t>
            </a:fld>
            <a:endParaRPr lang="ja-JP" altLang="en-US"/>
          </a:p>
        </p:txBody>
      </p:sp>
    </p:spTree>
    <p:extLst>
      <p:ext uri="{BB962C8B-B14F-4D97-AF65-F5344CB8AC3E}">
        <p14:creationId xmlns:p14="http://schemas.microsoft.com/office/powerpoint/2010/main" val="346776492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8475" cy="339804"/>
          </a:xfrm>
          <a:prstGeom prst="rect">
            <a:avLst/>
          </a:prstGeom>
        </p:spPr>
        <p:txBody>
          <a:bodyPr vert="horz" lIns="91407" tIns="45702" rIns="91407" bIns="45702"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5629275" y="1"/>
            <a:ext cx="4308475" cy="339804"/>
          </a:xfrm>
          <a:prstGeom prst="rect">
            <a:avLst/>
          </a:prstGeom>
        </p:spPr>
        <p:txBody>
          <a:bodyPr vert="horz" lIns="91407" tIns="45702" rIns="91407" bIns="45702" rtlCol="0"/>
          <a:lstStyle>
            <a:lvl1pPr algn="r" fontAlgn="auto">
              <a:spcBef>
                <a:spcPts val="0"/>
              </a:spcBef>
              <a:spcAft>
                <a:spcPts val="0"/>
              </a:spcAft>
              <a:defRPr sz="1200">
                <a:latin typeface="+mn-lt"/>
                <a:ea typeface="+mn-ea"/>
              </a:defRPr>
            </a:lvl1pPr>
          </a:lstStyle>
          <a:p>
            <a:pPr>
              <a:defRPr/>
            </a:pPr>
            <a:fld id="{2DB058D5-9EB7-48DB-B755-6A3315B71149}" type="datetimeFigureOut">
              <a:rPr lang="ja-JP" altLang="en-US"/>
              <a:pPr>
                <a:defRPr/>
              </a:pPr>
              <a:t>2018/6/27</a:t>
            </a:fld>
            <a:endParaRPr lang="ja-JP" altLang="en-US"/>
          </a:p>
        </p:txBody>
      </p:sp>
      <p:sp>
        <p:nvSpPr>
          <p:cNvPr id="4" name="スライド イメージ プレースホルダ 3"/>
          <p:cNvSpPr>
            <a:spLocks noGrp="1" noRot="1" noChangeAspect="1"/>
          </p:cNvSpPr>
          <p:nvPr>
            <p:ph type="sldImg" idx="2"/>
          </p:nvPr>
        </p:nvSpPr>
        <p:spPr>
          <a:xfrm>
            <a:off x="3270250" y="511175"/>
            <a:ext cx="3402013" cy="2551113"/>
          </a:xfrm>
          <a:prstGeom prst="rect">
            <a:avLst/>
          </a:prstGeom>
          <a:noFill/>
          <a:ln w="12700">
            <a:solidFill>
              <a:prstClr val="black"/>
            </a:solidFill>
          </a:ln>
        </p:spPr>
        <p:txBody>
          <a:bodyPr vert="horz" lIns="91407" tIns="45702" rIns="91407" bIns="45702" rtlCol="0" anchor="ctr"/>
          <a:lstStyle/>
          <a:p>
            <a:pPr lvl="0"/>
            <a:endParaRPr lang="ja-JP" altLang="en-US" noProof="0"/>
          </a:p>
        </p:txBody>
      </p:sp>
      <p:sp>
        <p:nvSpPr>
          <p:cNvPr id="5" name="ノート プレースホルダ 4"/>
          <p:cNvSpPr>
            <a:spLocks noGrp="1"/>
          </p:cNvSpPr>
          <p:nvPr>
            <p:ph type="body" sz="quarter" idx="3"/>
          </p:nvPr>
        </p:nvSpPr>
        <p:spPr>
          <a:xfrm>
            <a:off x="995363" y="3232904"/>
            <a:ext cx="7948612" cy="3063002"/>
          </a:xfrm>
          <a:prstGeom prst="rect">
            <a:avLst/>
          </a:prstGeom>
        </p:spPr>
        <p:txBody>
          <a:bodyPr vert="horz" lIns="91407" tIns="45702" rIns="91407" bIns="45702"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6465808"/>
            <a:ext cx="4308475" cy="339804"/>
          </a:xfrm>
          <a:prstGeom prst="rect">
            <a:avLst/>
          </a:prstGeom>
        </p:spPr>
        <p:txBody>
          <a:bodyPr vert="horz" lIns="91407" tIns="45702" rIns="91407" bIns="45702"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5629275" y="6465808"/>
            <a:ext cx="4308475" cy="339804"/>
          </a:xfrm>
          <a:prstGeom prst="rect">
            <a:avLst/>
          </a:prstGeom>
        </p:spPr>
        <p:txBody>
          <a:bodyPr vert="horz" lIns="91407" tIns="45702" rIns="91407" bIns="45702" rtlCol="0" anchor="b"/>
          <a:lstStyle>
            <a:lvl1pPr algn="r" fontAlgn="auto">
              <a:spcBef>
                <a:spcPts val="0"/>
              </a:spcBef>
              <a:spcAft>
                <a:spcPts val="0"/>
              </a:spcAft>
              <a:defRPr sz="1200">
                <a:latin typeface="+mn-lt"/>
                <a:ea typeface="+mn-ea"/>
              </a:defRPr>
            </a:lvl1pPr>
          </a:lstStyle>
          <a:p>
            <a:pPr>
              <a:defRPr/>
            </a:pPr>
            <a:fld id="{EEC1BB58-8517-4277-A1A6-0FFA970863F2}" type="slidenum">
              <a:rPr lang="ja-JP" altLang="en-US"/>
              <a:pPr>
                <a:defRPr/>
              </a:pPr>
              <a:t>‹#›</a:t>
            </a:fld>
            <a:endParaRPr lang="ja-JP" altLang="en-US"/>
          </a:p>
        </p:txBody>
      </p:sp>
    </p:spTree>
    <p:extLst>
      <p:ext uri="{BB962C8B-B14F-4D97-AF65-F5344CB8AC3E}">
        <p14:creationId xmlns:p14="http://schemas.microsoft.com/office/powerpoint/2010/main" val="281024193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5" name="コンテンツ プレースホルダ 2"/>
          <p:cNvSpPr>
            <a:spLocks noGrp="1"/>
          </p:cNvSpPr>
          <p:nvPr>
            <p:ph idx="1"/>
          </p:nvPr>
        </p:nvSpPr>
        <p:spPr>
          <a:xfrm>
            <a:off x="457200" y="1600200"/>
            <a:ext cx="8229600" cy="4527550"/>
          </a:xfrm>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3"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BE7A88FA-1EC6-4266-847E-B632037F0B23}" type="slidenum">
              <a:rPr lang="en-US" altLang="ja-JP"/>
              <a:pPr>
                <a:defRPr/>
              </a:pPr>
              <a:t>‹#›</a:t>
            </a:fld>
            <a:endParaRPr lang="en-US" altLang="ja-JP"/>
          </a:p>
        </p:txBody>
      </p:sp>
    </p:spTree>
    <p:extLst>
      <p:ext uri="{BB962C8B-B14F-4D97-AF65-F5344CB8AC3E}">
        <p14:creationId xmlns:p14="http://schemas.microsoft.com/office/powerpoint/2010/main" val="1244645244"/>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4" name="Rectangle 30"/>
          <p:cNvSpPr>
            <a:spLocks noChangeArrowheads="1"/>
          </p:cNvSpPr>
          <p:nvPr userDrawn="1"/>
        </p:nvSpPr>
        <p:spPr bwMode="auto">
          <a:xfrm>
            <a:off x="315918" y="885825"/>
            <a:ext cx="8512175" cy="14288"/>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3" tIns="45712" rIns="91423" bIns="45712"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68EA7C49-376B-4CB8-9AD5-71913AEB278C}" type="slidenum">
              <a:rPr lang="en-US" altLang="ja-JP"/>
              <a:pPr>
                <a:defRPr/>
              </a:pPr>
              <a:t>‹#›</a:t>
            </a:fld>
            <a:endParaRPr lang="en-US" altLang="ja-JP"/>
          </a:p>
        </p:txBody>
      </p:sp>
    </p:spTree>
    <p:extLst>
      <p:ext uri="{BB962C8B-B14F-4D97-AF65-F5344CB8AC3E}">
        <p14:creationId xmlns:p14="http://schemas.microsoft.com/office/powerpoint/2010/main" val="2369072803"/>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225442" y="388939"/>
            <a:ext cx="461443" cy="274199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7" y="388938"/>
            <a:ext cx="6031523" cy="5738812"/>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37095CE1-072B-4779-929A-99B160478ACC}" type="slidenum">
              <a:rPr lang="en-US" altLang="ja-JP"/>
              <a:pPr>
                <a:defRPr/>
              </a:pPr>
              <a:t>‹#›</a:t>
            </a:fld>
            <a:endParaRPr lang="en-US" altLang="ja-JP"/>
          </a:p>
        </p:txBody>
      </p:sp>
    </p:spTree>
    <p:extLst>
      <p:ext uri="{BB962C8B-B14F-4D97-AF65-F5344CB8AC3E}">
        <p14:creationId xmlns:p14="http://schemas.microsoft.com/office/powerpoint/2010/main" val="4288036455"/>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白紙">
    <p:spTree>
      <p:nvGrpSpPr>
        <p:cNvPr id="1" name=""/>
        <p:cNvGrpSpPr/>
        <p:nvPr/>
      </p:nvGrpSpPr>
      <p:grpSpPr>
        <a:xfrm>
          <a:off x="0" y="0"/>
          <a:ext cx="0" cy="0"/>
          <a:chOff x="0" y="0"/>
          <a:chExt cx="0" cy="0"/>
        </a:xfrm>
      </p:grpSpPr>
      <p:sp>
        <p:nvSpPr>
          <p:cNvPr id="5" name="コンテンツ プレースホルダ 2"/>
          <p:cNvSpPr>
            <a:spLocks noGrp="1"/>
          </p:cNvSpPr>
          <p:nvPr>
            <p:ph idx="1"/>
          </p:nvPr>
        </p:nvSpPr>
        <p:spPr>
          <a:xfrm>
            <a:off x="457200" y="1600200"/>
            <a:ext cx="8229600" cy="4527550"/>
          </a:xfrm>
        </p:spPr>
        <p:txBody>
          <a:bodyPr/>
          <a:lstStyle>
            <a:lvl1pPr algn="l">
              <a:defRPr b="0" i="0">
                <a:latin typeface="ヒラギノ角ゴ Pro W6"/>
                <a:ea typeface="ヒラギノ角ゴ Pro W6"/>
                <a:cs typeface="ヒラギノ角ゴ Pro W6"/>
              </a:defRPr>
            </a:lvl1pPr>
            <a:lvl2pPr algn="l">
              <a:defRPr b="0" i="0">
                <a:latin typeface="ヒラギノ角ゴ Pro W6"/>
                <a:ea typeface="ヒラギノ角ゴ Pro W6"/>
                <a:cs typeface="ヒラギノ角ゴ Pro W6"/>
              </a:defRPr>
            </a:lvl2pPr>
            <a:lvl3pPr algn="l">
              <a:defRPr b="0" i="0">
                <a:latin typeface="ヒラギノ角ゴ Pro W6"/>
                <a:ea typeface="ヒラギノ角ゴ Pro W6"/>
                <a:cs typeface="ヒラギノ角ゴ Pro W6"/>
              </a:defRPr>
            </a:lvl3pPr>
            <a:lvl4pPr algn="l">
              <a:defRPr b="0" i="0">
                <a:latin typeface="ヒラギノ角ゴ Pro W6"/>
                <a:ea typeface="ヒラギノ角ゴ Pro W6"/>
                <a:cs typeface="ヒラギノ角ゴ Pro W6"/>
              </a:defRPr>
            </a:lvl4pPr>
            <a:lvl5pPr algn="l">
              <a:defRPr b="0" i="0">
                <a:latin typeface="ヒラギノ角ゴ Pro W6"/>
                <a:ea typeface="ヒラギノ角ゴ Pro W6"/>
                <a:cs typeface="ヒラギノ角ゴ Pro W6"/>
              </a:defRPr>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6" name="タイトル 1"/>
          <p:cNvSpPr>
            <a:spLocks noGrp="1"/>
          </p:cNvSpPr>
          <p:nvPr>
            <p:ph type="title"/>
          </p:nvPr>
        </p:nvSpPr>
        <p:spPr>
          <a:xfrm>
            <a:off x="320291" y="388951"/>
            <a:ext cx="2749248" cy="369225"/>
          </a:xfrm>
        </p:spPr>
        <p:txBody>
          <a:bodyPr/>
          <a:lstStyle>
            <a:lvl1pPr algn="l">
              <a:defRPr b="0" i="0">
                <a:latin typeface="ヒラギノ角ゴ Pro W6"/>
                <a:ea typeface="ヒラギノ角ゴ Pro W6"/>
                <a:cs typeface="ヒラギノ角ゴ Pro W6"/>
              </a:defRPr>
            </a:lvl1pPr>
          </a:lstStyle>
          <a:p>
            <a:r>
              <a:rPr lang="ja-JP" altLang="en-US" dirty="0"/>
              <a:t>マスタ タイトルの書式設定</a:t>
            </a:r>
          </a:p>
        </p:txBody>
      </p:sp>
      <p:sp>
        <p:nvSpPr>
          <p:cNvPr id="4" name="Rectangle 6"/>
          <p:cNvSpPr>
            <a:spLocks noGrp="1" noChangeArrowheads="1"/>
          </p:cNvSpPr>
          <p:nvPr>
            <p:ph type="sldNum" sz="quarter" idx="10"/>
          </p:nvPr>
        </p:nvSpPr>
        <p:spPr>
          <a:xfrm>
            <a:off x="6584950" y="7075488"/>
            <a:ext cx="2135188" cy="476250"/>
          </a:xfrm>
          <a:prstGeom prst="rect">
            <a:avLst/>
          </a:prstGeom>
        </p:spPr>
        <p:txBody>
          <a:bodyPr vert="horz" wrap="square" lIns="91440" tIns="45720" rIns="91440" bIns="45720" numCol="1" anchor="t" anchorCtr="0" compatLnSpc="1">
            <a:prstTxWarp prst="textNoShape">
              <a:avLst/>
            </a:prstTxWarp>
          </a:bodyPr>
          <a:lstStyle>
            <a:lvl1pPr>
              <a:defRPr sz="2400" b="1">
                <a:solidFill>
                  <a:srgbClr val="000000"/>
                </a:solidFill>
                <a:latin typeface="ＭＳ Ｐゴシック" pitchFamily="50" charset="-128"/>
                <a:ea typeface="AXIS Std L"/>
              </a:defRPr>
            </a:lvl1pPr>
          </a:lstStyle>
          <a:p>
            <a:pPr>
              <a:defRPr/>
            </a:pPr>
            <a:fld id="{4CE7551E-89C0-43E0-9499-5674DC794B58}" type="slidenum">
              <a:rPr lang="en-US" altLang="ja-JP"/>
              <a:pPr>
                <a:defRPr/>
              </a:pPr>
              <a:t>‹#›</a:t>
            </a:fld>
            <a:endParaRPr lang="en-US" altLang="ja-JP"/>
          </a:p>
        </p:txBody>
      </p:sp>
    </p:spTree>
    <p:extLst>
      <p:ext uri="{BB962C8B-B14F-4D97-AF65-F5344CB8AC3E}">
        <p14:creationId xmlns:p14="http://schemas.microsoft.com/office/powerpoint/2010/main" val="739424361"/>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87"/>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4AB21DC7-BD7A-4E68-8084-6694DF448135}" type="datetime1">
              <a:rPr lang="ja-JP" altLang="en-US" smtClean="0"/>
              <a:t>2018/6/27</a:t>
            </a:fld>
            <a:endParaRPr lang="ja-JP" altLang="en-US" dirty="0"/>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0E82D3BD-CB0B-439B-B349-F06BE899EBBF}" type="slidenum">
              <a:rPr lang="ja-JP" altLang="en-US"/>
              <a:pPr>
                <a:defRPr/>
              </a:pPr>
              <a:t>‹#›</a:t>
            </a:fld>
            <a:endParaRPr lang="ja-JP" altLang="en-US" dirty="0"/>
          </a:p>
        </p:txBody>
      </p:sp>
    </p:spTree>
    <p:extLst>
      <p:ext uri="{BB962C8B-B14F-4D97-AF65-F5344CB8AC3E}">
        <p14:creationId xmlns:p14="http://schemas.microsoft.com/office/powerpoint/2010/main" val="2481421203"/>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4A8CFF47-6506-44C9-929A-899F893475C2}" type="datetime1">
              <a:rPr lang="ja-JP" altLang="en-US" smtClean="0"/>
              <a:t>2018/6/27</a:t>
            </a:fld>
            <a:endParaRPr lang="ja-JP" altLang="en-US" dirty="0"/>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81A16D24-5E50-4E5A-A62D-CF258BE4DF77}" type="slidenum">
              <a:rPr lang="ja-JP" altLang="en-US"/>
              <a:pPr>
                <a:defRPr/>
              </a:pPr>
              <a:t>‹#›</a:t>
            </a:fld>
            <a:endParaRPr lang="ja-JP" altLang="en-US" dirty="0"/>
          </a:p>
        </p:txBody>
      </p:sp>
    </p:spTree>
    <p:extLst>
      <p:ext uri="{BB962C8B-B14F-4D97-AF65-F5344CB8AC3E}">
        <p14:creationId xmlns:p14="http://schemas.microsoft.com/office/powerpoint/2010/main" val="3916444586"/>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62"/>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16795DA9-E575-46FA-AF52-BE3F72EAE7C7}" type="datetime1">
              <a:rPr lang="ja-JP" altLang="en-US" smtClean="0"/>
              <a:t>2018/6/27</a:t>
            </a:fld>
            <a:endParaRPr lang="ja-JP" altLang="en-US" dirty="0"/>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3B636654-5F0D-4B05-BDBC-AE6183DA7CAA}" type="slidenum">
              <a:rPr lang="ja-JP" altLang="en-US"/>
              <a:pPr>
                <a:defRPr/>
              </a:pPr>
              <a:t>‹#›</a:t>
            </a:fld>
            <a:endParaRPr lang="ja-JP" altLang="en-US" dirty="0"/>
          </a:p>
        </p:txBody>
      </p:sp>
    </p:spTree>
    <p:extLst>
      <p:ext uri="{BB962C8B-B14F-4D97-AF65-F5344CB8AC3E}">
        <p14:creationId xmlns:p14="http://schemas.microsoft.com/office/powerpoint/2010/main" val="1365089886"/>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01C5682B-ADEA-4F76-89C9-97E200E9A4F2}" type="datetime1">
              <a:rPr lang="ja-JP" altLang="en-US" smtClean="0"/>
              <a:t>2018/6/27</a:t>
            </a:fld>
            <a:endParaRPr lang="ja-JP" altLang="en-US" dirty="0"/>
          </a:p>
        </p:txBody>
      </p:sp>
      <p:sp>
        <p:nvSpPr>
          <p:cNvPr id="6" name="フッター プレースホルダ 5"/>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47D11839-CA66-4247-BAA1-0CA4A56EA8D1}" type="slidenum">
              <a:rPr lang="ja-JP" altLang="en-US"/>
              <a:pPr>
                <a:defRPr/>
              </a:pPr>
              <a:t>‹#›</a:t>
            </a:fld>
            <a:endParaRPr lang="ja-JP" altLang="en-US" dirty="0"/>
          </a:p>
        </p:txBody>
      </p:sp>
    </p:spTree>
    <p:extLst>
      <p:ext uri="{BB962C8B-B14F-4D97-AF65-F5344CB8AC3E}">
        <p14:creationId xmlns:p14="http://schemas.microsoft.com/office/powerpoint/2010/main" val="3284365468"/>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B86365C0-52FB-47D4-A1F2-9E00B5C6AEC9}" type="datetime1">
              <a:rPr lang="ja-JP" altLang="en-US" smtClean="0"/>
              <a:t>2018/6/27</a:t>
            </a:fld>
            <a:endParaRPr lang="ja-JP" altLang="en-US" dirty="0"/>
          </a:p>
        </p:txBody>
      </p:sp>
      <p:sp>
        <p:nvSpPr>
          <p:cNvPr id="8" name="フッター プレースホルダ 7"/>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9" name="スライド番号プレースホルダ 8"/>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7CBE1C89-B319-4E2D-9A2B-66447ACB6B84}" type="slidenum">
              <a:rPr lang="ja-JP" altLang="en-US"/>
              <a:pPr>
                <a:defRPr/>
              </a:pPr>
              <a:t>‹#›</a:t>
            </a:fld>
            <a:endParaRPr lang="ja-JP" altLang="en-US" dirty="0"/>
          </a:p>
        </p:txBody>
      </p:sp>
    </p:spTree>
    <p:extLst>
      <p:ext uri="{BB962C8B-B14F-4D97-AF65-F5344CB8AC3E}">
        <p14:creationId xmlns:p14="http://schemas.microsoft.com/office/powerpoint/2010/main" val="210086896"/>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180000"/>
            <a:ext cx="8640000" cy="648000"/>
          </a:xfrm>
        </p:spPr>
        <p:txBody>
          <a:bodyPr>
            <a:noAutofit/>
          </a:bodyPr>
          <a:lstStyle>
            <a:lvl1pPr algn="ctr">
              <a:defRPr sz="3600">
                <a:latin typeface="HGPｺﾞｼｯｸE" pitchFamily="50" charset="-128"/>
                <a:ea typeface="HGPｺﾞｼｯｸE" pitchFamily="50" charset="-128"/>
              </a:defRPr>
            </a:lvl1pPr>
          </a:lstStyle>
          <a:p>
            <a:r>
              <a:rPr lang="ja-JP" altLang="en-US" dirty="0"/>
              <a:t>マスタ タイトルの書式設定</a:t>
            </a:r>
          </a:p>
        </p:txBody>
      </p:sp>
      <p:sp>
        <p:nvSpPr>
          <p:cNvPr id="3" name="日付プレースホルダ 2"/>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ED4F6C01-ECAF-4B46-8F79-7519BF24BCF1}" type="datetime1">
              <a:rPr lang="ja-JP" altLang="en-US" smtClean="0"/>
              <a:t>2018/6/27</a:t>
            </a:fld>
            <a:endParaRPr lang="ja-JP" altLang="en-US" dirty="0"/>
          </a:p>
        </p:txBody>
      </p:sp>
      <p:sp>
        <p:nvSpPr>
          <p:cNvPr id="4" name="フッター プレースホルダ 3"/>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5" name="スライド番号プレースホルダ 4"/>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B548F6FD-357C-4579-B02E-A88854244DCC}" type="slidenum">
              <a:rPr lang="ja-JP" altLang="en-US"/>
              <a:pPr>
                <a:defRPr/>
              </a:pPr>
              <a:t>‹#›</a:t>
            </a:fld>
            <a:endParaRPr lang="ja-JP" altLang="en-US" dirty="0"/>
          </a:p>
        </p:txBody>
      </p:sp>
    </p:spTree>
    <p:extLst>
      <p:ext uri="{BB962C8B-B14F-4D97-AF65-F5344CB8AC3E}">
        <p14:creationId xmlns:p14="http://schemas.microsoft.com/office/powerpoint/2010/main" val="3733475697"/>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D39F05DA-3E5E-4331-98E8-A87CE7B177DB}" type="datetime1">
              <a:rPr lang="ja-JP" altLang="en-US" smtClean="0"/>
              <a:t>2018/6/27</a:t>
            </a:fld>
            <a:endParaRPr lang="ja-JP" altLang="en-US" dirty="0"/>
          </a:p>
        </p:txBody>
      </p:sp>
      <p:sp>
        <p:nvSpPr>
          <p:cNvPr id="3" name="フッター プレースホルダ 2"/>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4" name="スライド番号プレースホルダ 3"/>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E1305916-B315-4718-8850-F427BDBEE91B}" type="slidenum">
              <a:rPr lang="ja-JP" altLang="en-US"/>
              <a:pPr>
                <a:defRPr/>
              </a:pPr>
              <a:t>‹#›</a:t>
            </a:fld>
            <a:endParaRPr lang="ja-JP" altLang="en-US" dirty="0"/>
          </a:p>
        </p:txBody>
      </p:sp>
    </p:spTree>
    <p:extLst>
      <p:ext uri="{BB962C8B-B14F-4D97-AF65-F5344CB8AC3E}">
        <p14:creationId xmlns:p14="http://schemas.microsoft.com/office/powerpoint/2010/main" val="1562593119"/>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 name="Rectangle 30"/>
          <p:cNvSpPr>
            <a:spLocks noChangeArrowheads="1"/>
          </p:cNvSpPr>
          <p:nvPr userDrawn="1"/>
        </p:nvSpPr>
        <p:spPr bwMode="auto">
          <a:xfrm>
            <a:off x="315918" y="885825"/>
            <a:ext cx="8512175" cy="14288"/>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3" tIns="45712" rIns="91423" bIns="45712"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615E41D1-9D39-4EF0-AD57-7A2D062862EA}" type="slidenum">
              <a:rPr lang="en-US" altLang="ja-JP"/>
              <a:pPr>
                <a:defRPr/>
              </a:pPr>
              <a:t>‹#›</a:t>
            </a:fld>
            <a:endParaRPr lang="en-US" altLang="ja-JP"/>
          </a:p>
        </p:txBody>
      </p:sp>
    </p:spTree>
    <p:extLst>
      <p:ext uri="{BB962C8B-B14F-4D97-AF65-F5344CB8AC3E}">
        <p14:creationId xmlns:p14="http://schemas.microsoft.com/office/powerpoint/2010/main" val="544975253"/>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1" y="27307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86478184-5293-4951-961F-AB98B7D4753B}" type="datetime1">
              <a:rPr lang="ja-JP" altLang="en-US" smtClean="0"/>
              <a:t>2018/6/27</a:t>
            </a:fld>
            <a:endParaRPr lang="ja-JP" altLang="en-US" dirty="0"/>
          </a:p>
        </p:txBody>
      </p:sp>
      <p:sp>
        <p:nvSpPr>
          <p:cNvPr id="6" name="フッター プレースホルダ 5"/>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00B1E94A-47B2-4F80-B770-E415F3DB68F6}" type="slidenum">
              <a:rPr lang="ja-JP" altLang="en-US"/>
              <a:pPr>
                <a:defRPr/>
              </a:pPr>
              <a:t>‹#›</a:t>
            </a:fld>
            <a:endParaRPr lang="ja-JP" altLang="en-US" dirty="0"/>
          </a:p>
        </p:txBody>
      </p:sp>
    </p:spTree>
    <p:extLst>
      <p:ext uri="{BB962C8B-B14F-4D97-AF65-F5344CB8AC3E}">
        <p14:creationId xmlns:p14="http://schemas.microsoft.com/office/powerpoint/2010/main" val="3838886925"/>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7FD45DEA-94D8-4C62-BBB7-B7882DBC3ABC}" type="datetime1">
              <a:rPr lang="ja-JP" altLang="en-US" smtClean="0"/>
              <a:t>2018/6/27</a:t>
            </a:fld>
            <a:endParaRPr lang="ja-JP" altLang="en-US" dirty="0"/>
          </a:p>
        </p:txBody>
      </p:sp>
      <p:sp>
        <p:nvSpPr>
          <p:cNvPr id="6" name="フッター プレースホルダ 5"/>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34BFB199-DF4A-481D-A980-90953F48D5D2}" type="slidenum">
              <a:rPr lang="ja-JP" altLang="en-US"/>
              <a:pPr>
                <a:defRPr/>
              </a:pPr>
              <a:t>‹#›</a:t>
            </a:fld>
            <a:endParaRPr lang="ja-JP" altLang="en-US" dirty="0"/>
          </a:p>
        </p:txBody>
      </p:sp>
    </p:spTree>
    <p:extLst>
      <p:ext uri="{BB962C8B-B14F-4D97-AF65-F5344CB8AC3E}">
        <p14:creationId xmlns:p14="http://schemas.microsoft.com/office/powerpoint/2010/main" val="1355030222"/>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3142B979-CB72-4E8D-8053-21E5A8A75146}" type="datetime1">
              <a:rPr lang="ja-JP" altLang="en-US" smtClean="0"/>
              <a:t>2018/6/27</a:t>
            </a:fld>
            <a:endParaRPr lang="ja-JP" altLang="en-US" dirty="0"/>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22AED5F2-9751-43ED-8FB7-AD535252BAC2}" type="slidenum">
              <a:rPr lang="ja-JP" altLang="en-US"/>
              <a:pPr>
                <a:defRPr/>
              </a:pPr>
              <a:t>‹#›</a:t>
            </a:fld>
            <a:endParaRPr lang="ja-JP" altLang="en-US" dirty="0"/>
          </a:p>
        </p:txBody>
      </p:sp>
    </p:spTree>
    <p:extLst>
      <p:ext uri="{BB962C8B-B14F-4D97-AF65-F5344CB8AC3E}">
        <p14:creationId xmlns:p14="http://schemas.microsoft.com/office/powerpoint/2010/main" val="2605437845"/>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59"/>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59"/>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62F68F5F-DB24-4BB3-BCF3-44837677A695}" type="datetime1">
              <a:rPr lang="ja-JP" altLang="en-US" smtClean="0"/>
              <a:t>2018/6/27</a:t>
            </a:fld>
            <a:endParaRPr lang="ja-JP" altLang="en-US" dirty="0"/>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A83684C1-CC86-41CB-8141-F45D0EAEAF9C}" type="slidenum">
              <a:rPr lang="ja-JP" altLang="en-US"/>
              <a:pPr>
                <a:defRPr/>
              </a:pPr>
              <a:t>‹#›</a:t>
            </a:fld>
            <a:endParaRPr lang="ja-JP" altLang="en-US" dirty="0"/>
          </a:p>
        </p:txBody>
      </p:sp>
    </p:spTree>
    <p:extLst>
      <p:ext uri="{BB962C8B-B14F-4D97-AF65-F5344CB8AC3E}">
        <p14:creationId xmlns:p14="http://schemas.microsoft.com/office/powerpoint/2010/main" val="3407058266"/>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3" name="Rectangle 30"/>
          <p:cNvSpPr>
            <a:spLocks noChangeArrowheads="1"/>
          </p:cNvSpPr>
          <p:nvPr userDrawn="1"/>
        </p:nvSpPr>
        <p:spPr bwMode="auto">
          <a:xfrm>
            <a:off x="315918" y="885825"/>
            <a:ext cx="8512175" cy="14288"/>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3" tIns="45712" rIns="91423" bIns="45712"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sp>
        <p:nvSpPr>
          <p:cNvPr id="6" name="コンテンツ プレースホルダ 2"/>
          <p:cNvSpPr>
            <a:spLocks noGrp="1"/>
          </p:cNvSpPr>
          <p:nvPr>
            <p:ph idx="1"/>
          </p:nvPr>
        </p:nvSpPr>
        <p:spPr>
          <a:xfrm>
            <a:off x="457200" y="1600200"/>
            <a:ext cx="8229600" cy="4527550"/>
          </a:xfrm>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63A44243-75FE-44F9-B5D3-9BF3896E8606}" type="slidenum">
              <a:rPr lang="en-US" altLang="ja-JP"/>
              <a:pPr>
                <a:defRPr/>
              </a:pPr>
              <a:t>‹#›</a:t>
            </a:fld>
            <a:endParaRPr lang="en-US" altLang="ja-JP"/>
          </a:p>
        </p:txBody>
      </p:sp>
    </p:spTree>
    <p:extLst>
      <p:ext uri="{BB962C8B-B14F-4D97-AF65-F5344CB8AC3E}">
        <p14:creationId xmlns:p14="http://schemas.microsoft.com/office/powerpoint/2010/main" val="3379292289"/>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5" name="Rectangle 30"/>
          <p:cNvSpPr>
            <a:spLocks noChangeArrowheads="1"/>
          </p:cNvSpPr>
          <p:nvPr userDrawn="1"/>
        </p:nvSpPr>
        <p:spPr bwMode="auto">
          <a:xfrm>
            <a:off x="315918" y="885825"/>
            <a:ext cx="8512175" cy="14288"/>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3" tIns="45712" rIns="91423" bIns="45712"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3" y="1600200"/>
            <a:ext cx="4044462" cy="4527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40" y="1600200"/>
            <a:ext cx="4044462" cy="4527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E3591D8D-DAB8-48D0-AEA4-45C98A844012}" type="slidenum">
              <a:rPr lang="en-US" altLang="ja-JP"/>
              <a:pPr>
                <a:defRPr/>
              </a:pPr>
              <a:t>‹#›</a:t>
            </a:fld>
            <a:endParaRPr lang="en-US" altLang="ja-JP"/>
          </a:p>
        </p:txBody>
      </p:sp>
    </p:spTree>
    <p:extLst>
      <p:ext uri="{BB962C8B-B14F-4D97-AF65-F5344CB8AC3E}">
        <p14:creationId xmlns:p14="http://schemas.microsoft.com/office/powerpoint/2010/main" val="4090983554"/>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7" name="Rectangle 30"/>
          <p:cNvSpPr>
            <a:spLocks noChangeArrowheads="1"/>
          </p:cNvSpPr>
          <p:nvPr userDrawn="1"/>
        </p:nvSpPr>
        <p:spPr bwMode="auto">
          <a:xfrm>
            <a:off x="315918" y="885825"/>
            <a:ext cx="8512175" cy="14288"/>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3" tIns="45712" rIns="91423" bIns="45712"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sp>
        <p:nvSpPr>
          <p:cNvPr id="2" name="タイトル 1"/>
          <p:cNvSpPr>
            <a:spLocks noGrp="1"/>
          </p:cNvSpPr>
          <p:nvPr>
            <p:ph type="title"/>
          </p:nvPr>
        </p:nvSpPr>
        <p:spPr>
          <a:xfrm>
            <a:off x="457201" y="274645"/>
            <a:ext cx="2749248" cy="369225"/>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400" b="1"/>
            </a:lvl1pPr>
            <a:lvl2pPr marL="457034" indent="0">
              <a:buNone/>
              <a:defRPr sz="2000" b="1"/>
            </a:lvl2pPr>
            <a:lvl3pPr marL="914070" indent="0">
              <a:buNone/>
              <a:defRPr sz="1800" b="1"/>
            </a:lvl3pPr>
            <a:lvl4pPr marL="1371106" indent="0">
              <a:buNone/>
              <a:defRPr sz="1600" b="1"/>
            </a:lvl4pPr>
            <a:lvl5pPr marL="1828140" indent="0">
              <a:buNone/>
              <a:defRPr sz="1600" b="1"/>
            </a:lvl5pPr>
            <a:lvl6pPr marL="2285176" indent="0">
              <a:buNone/>
              <a:defRPr sz="1600" b="1"/>
            </a:lvl6pPr>
            <a:lvl7pPr marL="2742211" indent="0">
              <a:buNone/>
              <a:defRPr sz="1600" b="1"/>
            </a:lvl7pPr>
            <a:lvl8pPr marL="3199246" indent="0">
              <a:buNone/>
              <a:defRPr sz="1600" b="1"/>
            </a:lvl8pPr>
            <a:lvl9pPr marL="365628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306" y="1535113"/>
            <a:ext cx="4041531" cy="639762"/>
          </a:xfrm>
        </p:spPr>
        <p:txBody>
          <a:bodyPr anchor="b"/>
          <a:lstStyle>
            <a:lvl1pPr marL="0" indent="0">
              <a:buNone/>
              <a:defRPr sz="2400" b="1"/>
            </a:lvl1pPr>
            <a:lvl2pPr marL="457034" indent="0">
              <a:buNone/>
              <a:defRPr sz="2000" b="1"/>
            </a:lvl2pPr>
            <a:lvl3pPr marL="914070" indent="0">
              <a:buNone/>
              <a:defRPr sz="1800" b="1"/>
            </a:lvl3pPr>
            <a:lvl4pPr marL="1371106" indent="0">
              <a:buNone/>
              <a:defRPr sz="1600" b="1"/>
            </a:lvl4pPr>
            <a:lvl5pPr marL="1828140" indent="0">
              <a:buNone/>
              <a:defRPr sz="1600" b="1"/>
            </a:lvl5pPr>
            <a:lvl6pPr marL="2285176" indent="0">
              <a:buNone/>
              <a:defRPr sz="1600" b="1"/>
            </a:lvl6pPr>
            <a:lvl7pPr marL="2742211" indent="0">
              <a:buNone/>
              <a:defRPr sz="1600" b="1"/>
            </a:lvl7pPr>
            <a:lvl8pPr marL="3199246" indent="0">
              <a:buNone/>
              <a:defRPr sz="1600" b="1"/>
            </a:lvl8pPr>
            <a:lvl9pPr marL="365628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306"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91EA6002-0A47-4447-A917-A0A36BC2AD26}" type="slidenum">
              <a:rPr lang="en-US" altLang="ja-JP"/>
              <a:pPr>
                <a:defRPr/>
              </a:pPr>
              <a:t>‹#›</a:t>
            </a:fld>
            <a:endParaRPr lang="en-US" altLang="ja-JP"/>
          </a:p>
        </p:txBody>
      </p:sp>
    </p:spTree>
    <p:extLst>
      <p:ext uri="{BB962C8B-B14F-4D97-AF65-F5344CB8AC3E}">
        <p14:creationId xmlns:p14="http://schemas.microsoft.com/office/powerpoint/2010/main" val="1913054975"/>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 name="Rectangle 30"/>
          <p:cNvSpPr>
            <a:spLocks noChangeArrowheads="1"/>
          </p:cNvSpPr>
          <p:nvPr userDrawn="1"/>
        </p:nvSpPr>
        <p:spPr bwMode="auto">
          <a:xfrm>
            <a:off x="315918" y="885825"/>
            <a:ext cx="8512175" cy="14288"/>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3" tIns="45712" rIns="91423" bIns="45712"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sp>
        <p:nvSpPr>
          <p:cNvPr id="2" name="タイトル 1"/>
          <p:cNvSpPr>
            <a:spLocks noGrp="1"/>
          </p:cNvSpPr>
          <p:nvPr>
            <p:ph type="title"/>
          </p:nvPr>
        </p:nvSpPr>
        <p:spPr/>
        <p:txBody>
          <a:bodyPr/>
          <a:lstStyle/>
          <a:p>
            <a:r>
              <a:rPr lang="ja-JP" altLang="en-US" dirty="0"/>
              <a:t>マスタ タイトルの書式設定</a:t>
            </a:r>
          </a:p>
        </p:txBody>
      </p:sp>
      <p:sp>
        <p:nvSpPr>
          <p:cNvPr id="4"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DEB0F8B2-3006-47ED-A4C3-256B94704C0C}" type="slidenum">
              <a:rPr lang="en-US" altLang="ja-JP"/>
              <a:pPr>
                <a:defRPr/>
              </a:pPr>
              <a:t>‹#›</a:t>
            </a:fld>
            <a:endParaRPr lang="en-US" altLang="ja-JP"/>
          </a:p>
        </p:txBody>
      </p:sp>
    </p:spTree>
    <p:extLst>
      <p:ext uri="{BB962C8B-B14F-4D97-AF65-F5344CB8AC3E}">
        <p14:creationId xmlns:p14="http://schemas.microsoft.com/office/powerpoint/2010/main" val="2085653554"/>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0"/>
          <p:cNvSpPr>
            <a:spLocks noChangeArrowheads="1"/>
          </p:cNvSpPr>
          <p:nvPr userDrawn="1"/>
        </p:nvSpPr>
        <p:spPr bwMode="auto">
          <a:xfrm>
            <a:off x="315918" y="885825"/>
            <a:ext cx="8512175" cy="14288"/>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3" tIns="45712" rIns="91423" bIns="45712"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sp>
        <p:nvSpPr>
          <p:cNvPr id="3"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6DF7EC20-54A1-4D67-B495-BF7CC9CD20BD}" type="slidenum">
              <a:rPr lang="en-US" altLang="ja-JP"/>
              <a:pPr>
                <a:defRPr/>
              </a:pPr>
              <a:t>‹#›</a:t>
            </a:fld>
            <a:endParaRPr lang="en-US" altLang="ja-JP"/>
          </a:p>
        </p:txBody>
      </p:sp>
    </p:spTree>
    <p:extLst>
      <p:ext uri="{BB962C8B-B14F-4D97-AF65-F5344CB8AC3E}">
        <p14:creationId xmlns:p14="http://schemas.microsoft.com/office/powerpoint/2010/main" val="3019368821"/>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5" name="Rectangle 30"/>
          <p:cNvSpPr>
            <a:spLocks noChangeArrowheads="1"/>
          </p:cNvSpPr>
          <p:nvPr userDrawn="1"/>
        </p:nvSpPr>
        <p:spPr bwMode="auto">
          <a:xfrm>
            <a:off x="315918" y="885825"/>
            <a:ext cx="8512175" cy="14288"/>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3" tIns="45712" rIns="91423" bIns="45712"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sp>
        <p:nvSpPr>
          <p:cNvPr id="2" name="タイトル 1"/>
          <p:cNvSpPr>
            <a:spLocks noGrp="1"/>
          </p:cNvSpPr>
          <p:nvPr>
            <p:ph type="title"/>
          </p:nvPr>
        </p:nvSpPr>
        <p:spPr>
          <a:xfrm>
            <a:off x="457287" y="1035101"/>
            <a:ext cx="3050613" cy="400002"/>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540" y="273064"/>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5" y="1435103"/>
            <a:ext cx="3008435" cy="4691063"/>
          </a:xfrm>
        </p:spPr>
        <p:txBody>
          <a:bodyPr/>
          <a:lstStyle>
            <a:lvl1pPr marL="0" indent="0">
              <a:buNone/>
              <a:defRPr sz="1400"/>
            </a:lvl1pPr>
            <a:lvl2pPr marL="457034" indent="0">
              <a:buNone/>
              <a:defRPr sz="1200"/>
            </a:lvl2pPr>
            <a:lvl3pPr marL="914070" indent="0">
              <a:buNone/>
              <a:defRPr sz="1000"/>
            </a:lvl3pPr>
            <a:lvl4pPr marL="1371106" indent="0">
              <a:buNone/>
              <a:defRPr sz="900"/>
            </a:lvl4pPr>
            <a:lvl5pPr marL="1828140" indent="0">
              <a:buNone/>
              <a:defRPr sz="900"/>
            </a:lvl5pPr>
            <a:lvl6pPr marL="2285176" indent="0">
              <a:buNone/>
              <a:defRPr sz="900"/>
            </a:lvl6pPr>
            <a:lvl7pPr marL="2742211" indent="0">
              <a:buNone/>
              <a:defRPr sz="900"/>
            </a:lvl7pPr>
            <a:lvl8pPr marL="3199246" indent="0">
              <a:buNone/>
              <a:defRPr sz="900"/>
            </a:lvl8pPr>
            <a:lvl9pPr marL="3656281" indent="0">
              <a:buNone/>
              <a:defRPr sz="900"/>
            </a:lvl9pPr>
          </a:lstStyle>
          <a:p>
            <a:pPr lvl="0"/>
            <a:r>
              <a:rPr lang="ja-JP" altLang="en-US"/>
              <a:t>マスタ テキストの書式設定</a:t>
            </a:r>
          </a:p>
        </p:txBody>
      </p:sp>
      <p:sp>
        <p:nvSpPr>
          <p:cNvPr id="6"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97F46ECB-E457-49A7-8636-39D70CD0AD21}" type="slidenum">
              <a:rPr lang="en-US" altLang="ja-JP"/>
              <a:pPr>
                <a:defRPr/>
              </a:pPr>
              <a:t>‹#›</a:t>
            </a:fld>
            <a:endParaRPr lang="en-US" altLang="ja-JP"/>
          </a:p>
        </p:txBody>
      </p:sp>
    </p:spTree>
    <p:extLst>
      <p:ext uri="{BB962C8B-B14F-4D97-AF65-F5344CB8AC3E}">
        <p14:creationId xmlns:p14="http://schemas.microsoft.com/office/powerpoint/2010/main" val="3564904378"/>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5" name="Rectangle 30"/>
          <p:cNvSpPr>
            <a:spLocks noChangeArrowheads="1"/>
          </p:cNvSpPr>
          <p:nvPr userDrawn="1"/>
        </p:nvSpPr>
        <p:spPr bwMode="auto">
          <a:xfrm>
            <a:off x="315918" y="885825"/>
            <a:ext cx="8512175" cy="14288"/>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3" tIns="45712" rIns="91423" bIns="45712"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sp>
        <p:nvSpPr>
          <p:cNvPr id="2" name="タイトル 1"/>
          <p:cNvSpPr>
            <a:spLocks noGrp="1"/>
          </p:cNvSpPr>
          <p:nvPr>
            <p:ph type="title"/>
          </p:nvPr>
        </p:nvSpPr>
        <p:spPr>
          <a:xfrm>
            <a:off x="1792253" y="4967339"/>
            <a:ext cx="3050613" cy="40000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3200"/>
            </a:lvl1pPr>
            <a:lvl2pPr marL="457034" indent="0">
              <a:buNone/>
              <a:defRPr sz="2800"/>
            </a:lvl2pPr>
            <a:lvl3pPr marL="914070" indent="0">
              <a:buNone/>
              <a:defRPr sz="2400"/>
            </a:lvl3pPr>
            <a:lvl4pPr marL="1371106" indent="0">
              <a:buNone/>
              <a:defRPr sz="2000"/>
            </a:lvl4pPr>
            <a:lvl5pPr marL="1828140" indent="0">
              <a:buNone/>
              <a:defRPr sz="2000"/>
            </a:lvl5pPr>
            <a:lvl6pPr marL="2285176" indent="0">
              <a:buNone/>
              <a:defRPr sz="2000"/>
            </a:lvl6pPr>
            <a:lvl7pPr marL="2742211" indent="0">
              <a:buNone/>
              <a:defRPr sz="2000"/>
            </a:lvl7pPr>
            <a:lvl8pPr marL="3199246" indent="0">
              <a:buNone/>
              <a:defRPr sz="2000"/>
            </a:lvl8pPr>
            <a:lvl9pPr marL="3656281"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400"/>
            </a:lvl1pPr>
            <a:lvl2pPr marL="457034" indent="0">
              <a:buNone/>
              <a:defRPr sz="1200"/>
            </a:lvl2pPr>
            <a:lvl3pPr marL="914070" indent="0">
              <a:buNone/>
              <a:defRPr sz="1000"/>
            </a:lvl3pPr>
            <a:lvl4pPr marL="1371106" indent="0">
              <a:buNone/>
              <a:defRPr sz="900"/>
            </a:lvl4pPr>
            <a:lvl5pPr marL="1828140" indent="0">
              <a:buNone/>
              <a:defRPr sz="900"/>
            </a:lvl5pPr>
            <a:lvl6pPr marL="2285176" indent="0">
              <a:buNone/>
              <a:defRPr sz="900"/>
            </a:lvl6pPr>
            <a:lvl7pPr marL="2742211" indent="0">
              <a:buNone/>
              <a:defRPr sz="900"/>
            </a:lvl7pPr>
            <a:lvl8pPr marL="3199246" indent="0">
              <a:buNone/>
              <a:defRPr sz="900"/>
            </a:lvl8pPr>
            <a:lvl9pPr marL="3656281" indent="0">
              <a:buNone/>
              <a:defRPr sz="900"/>
            </a:lvl9pPr>
          </a:lstStyle>
          <a:p>
            <a:pPr lvl="0"/>
            <a:r>
              <a:rPr lang="ja-JP" altLang="en-US"/>
              <a:t>マスタ テキストの書式設定</a:t>
            </a:r>
          </a:p>
        </p:txBody>
      </p:sp>
      <p:sp>
        <p:nvSpPr>
          <p:cNvPr id="6" name="Rectangle 6"/>
          <p:cNvSpPr>
            <a:spLocks noGrp="1" noChangeArrowheads="1"/>
          </p:cNvSpPr>
          <p:nvPr>
            <p:ph type="sldNum" sz="quarter" idx="10"/>
          </p:nvPr>
        </p:nvSpPr>
        <p:spPr>
          <a:xfrm>
            <a:off x="6584950" y="7075488"/>
            <a:ext cx="2135188" cy="476250"/>
          </a:xfrm>
          <a:prstGeom prst="rect">
            <a:avLst/>
          </a:prstGeom>
        </p:spPr>
        <p:txBody>
          <a:bodyPr vert="horz" wrap="square" lIns="91407" tIns="45704" rIns="91407" bIns="45704" numCol="1" anchor="t" anchorCtr="0" compatLnSpc="1">
            <a:prstTxWarp prst="textNoShape">
              <a:avLst/>
            </a:prstTxWarp>
          </a:bodyPr>
          <a:lstStyle>
            <a:lvl1pPr>
              <a:defRPr sz="1800" b="1">
                <a:solidFill>
                  <a:prstClr val="black"/>
                </a:solidFill>
                <a:latin typeface="AXIS Std L" charset="0"/>
                <a:ea typeface="AXIS Std L" charset="0"/>
                <a:cs typeface="AXIS Std L" charset="0"/>
              </a:defRPr>
            </a:lvl1pPr>
          </a:lstStyle>
          <a:p>
            <a:pPr>
              <a:defRPr/>
            </a:pPr>
            <a:fld id="{7AB4F021-E90B-49DF-B748-17D1B1027120}" type="slidenum">
              <a:rPr lang="en-US" altLang="ja-JP"/>
              <a:pPr>
                <a:defRPr/>
              </a:pPr>
              <a:t>‹#›</a:t>
            </a:fld>
            <a:endParaRPr lang="en-US" altLang="ja-JP"/>
          </a:p>
        </p:txBody>
      </p:sp>
    </p:spTree>
    <p:extLst>
      <p:ext uri="{BB962C8B-B14F-4D97-AF65-F5344CB8AC3E}">
        <p14:creationId xmlns:p14="http://schemas.microsoft.com/office/powerpoint/2010/main" val="464656644"/>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Rectangle 26"/>
          <p:cNvSpPr>
            <a:spLocks noChangeArrowheads="1"/>
          </p:cNvSpPr>
          <p:nvPr/>
        </p:nvSpPr>
        <p:spPr bwMode="auto">
          <a:xfrm>
            <a:off x="2005018" y="6610350"/>
            <a:ext cx="6823075" cy="158750"/>
          </a:xfrm>
          <a:prstGeom prst="rect">
            <a:avLst/>
          </a:prstGeom>
          <a:gradFill rotWithShape="0">
            <a:gsLst>
              <a:gs pos="0">
                <a:srgbClr val="00579E"/>
              </a:gs>
              <a:gs pos="100000">
                <a:srgbClr val="048F9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07" tIns="45704" rIns="91407" bIns="45704"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b="1">
              <a:solidFill>
                <a:srgbClr val="000000"/>
              </a:solidFill>
              <a:latin typeface="AXIS Std L"/>
              <a:ea typeface="AXIS Std L"/>
            </a:endParaRPr>
          </a:p>
        </p:txBody>
      </p:sp>
      <p:pic>
        <p:nvPicPr>
          <p:cNvPr id="3075" name="Picture 22" descr="再構築案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273050" y="6610350"/>
            <a:ext cx="173990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319089" y="515948"/>
            <a:ext cx="2749248" cy="36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330" tIns="45667" rIns="91330" bIns="45667" numCol="1" anchor="t" anchorCtr="0" compatLnSpc="1">
            <a:prstTxWarp prst="textNoShape">
              <a:avLst/>
            </a:prstTxWarp>
            <a:spAutoFit/>
          </a:bodyPr>
          <a:lstStyle/>
          <a:p>
            <a:pPr lvl="0"/>
            <a:r>
              <a:rPr lang="ja-JP" altLang="en-US"/>
              <a:t>マスタ</a:t>
            </a:r>
            <a:r>
              <a:rPr lang="en-US" altLang="ja-JP"/>
              <a:t> </a:t>
            </a:r>
            <a:r>
              <a:rPr lang="ja-JP" altLang="en-US"/>
              <a:t>タイトルの書式設定</a:t>
            </a:r>
          </a:p>
        </p:txBody>
      </p:sp>
      <p:sp>
        <p:nvSpPr>
          <p:cNvPr id="3077" name="Rectangle 3"/>
          <p:cNvSpPr>
            <a:spLocks noGrp="1" noChangeArrowheads="1"/>
          </p:cNvSpPr>
          <p:nvPr>
            <p:ph type="body" idx="1"/>
          </p:nvPr>
        </p:nvSpPr>
        <p:spPr bwMode="auto">
          <a:xfrm>
            <a:off x="457200" y="1600200"/>
            <a:ext cx="8229600" cy="452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30" tIns="45667" rIns="91330" bIns="45667"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13318" name="Rectangle 25"/>
          <p:cNvSpPr>
            <a:spLocks noChangeArrowheads="1"/>
          </p:cNvSpPr>
          <p:nvPr/>
        </p:nvSpPr>
        <p:spPr bwMode="auto">
          <a:xfrm>
            <a:off x="3357563" y="1152535"/>
            <a:ext cx="138182" cy="269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391" tIns="34196" rIns="68391" bIns="34196">
            <a:spAutoFit/>
          </a:bodyPr>
          <a:lstStyle>
            <a:lvl1pPr defTabSz="682625" eaLnBrk="0" hangingPunct="0">
              <a:defRPr kumimoji="1">
                <a:solidFill>
                  <a:schemeClr val="tx1"/>
                </a:solidFill>
                <a:latin typeface="Arial" pitchFamily="34" charset="0"/>
                <a:ea typeface="ＭＳ Ｐゴシック" pitchFamily="50" charset="-128"/>
              </a:defRPr>
            </a:lvl1pPr>
            <a:lvl2pPr marL="742950" indent="-285750" defTabSz="682625" eaLnBrk="0" hangingPunct="0">
              <a:defRPr kumimoji="1">
                <a:solidFill>
                  <a:schemeClr val="tx1"/>
                </a:solidFill>
                <a:latin typeface="Arial" pitchFamily="34" charset="0"/>
                <a:ea typeface="ＭＳ Ｐゴシック" pitchFamily="50" charset="-128"/>
              </a:defRPr>
            </a:lvl2pPr>
            <a:lvl3pPr marL="1143000" indent="-228600" defTabSz="682625" eaLnBrk="0" hangingPunct="0">
              <a:defRPr kumimoji="1">
                <a:solidFill>
                  <a:schemeClr val="tx1"/>
                </a:solidFill>
                <a:latin typeface="Arial" pitchFamily="34" charset="0"/>
                <a:ea typeface="ＭＳ Ｐゴシック" pitchFamily="50" charset="-128"/>
              </a:defRPr>
            </a:lvl3pPr>
            <a:lvl4pPr marL="1600200" indent="-228600" defTabSz="682625" eaLnBrk="0" hangingPunct="0">
              <a:defRPr kumimoji="1">
                <a:solidFill>
                  <a:schemeClr val="tx1"/>
                </a:solidFill>
                <a:latin typeface="Arial" pitchFamily="34" charset="0"/>
                <a:ea typeface="ＭＳ Ｐゴシック" pitchFamily="50" charset="-128"/>
              </a:defRPr>
            </a:lvl4pPr>
            <a:lvl5pPr marL="2057400" indent="-228600" defTabSz="682625" eaLnBrk="0" hangingPunct="0">
              <a:defRPr kumimoji="1">
                <a:solidFill>
                  <a:schemeClr val="tx1"/>
                </a:solidFill>
                <a:latin typeface="Arial" pitchFamily="34" charset="0"/>
                <a:ea typeface="ＭＳ Ｐゴシック" pitchFamily="50" charset="-128"/>
              </a:defRPr>
            </a:lvl5pPr>
            <a:lvl6pPr marL="2514600" indent="-228600" defTabSz="682625"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defTabSz="682625"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defTabSz="682625"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defTabSz="682625"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endParaRPr lang="ja-JP" altLang="en-US" sz="1300">
              <a:solidFill>
                <a:srgbClr val="000000"/>
              </a:solidFill>
              <a:latin typeface="AXIS Std L"/>
              <a:ea typeface="AXIS Std L"/>
            </a:endParaRPr>
          </a:p>
        </p:txBody>
      </p:sp>
      <p:sp>
        <p:nvSpPr>
          <p:cNvPr id="13319" name="Rectangle 12"/>
          <p:cNvSpPr>
            <a:spLocks noChangeArrowheads="1"/>
          </p:cNvSpPr>
          <p:nvPr/>
        </p:nvSpPr>
        <p:spPr bwMode="auto">
          <a:xfrm>
            <a:off x="8047043" y="6553210"/>
            <a:ext cx="1301750" cy="23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313" tIns="45659" rIns="91313" bIns="45659" anchor="b"/>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ctr" eaLnBrk="1" hangingPunct="1">
              <a:defRPr/>
            </a:pPr>
            <a:fld id="{5B20AF5D-6EA2-4CBA-B547-DF538BF61B71}" type="slidenum">
              <a:rPr lang="en-US" altLang="ja-JP" sz="800" smtClean="0">
                <a:solidFill>
                  <a:srgbClr val="FFFFFF"/>
                </a:solidFill>
                <a:latin typeface="ＭＳ Ｐゴシック" pitchFamily="50" charset="-128"/>
                <a:ea typeface="AXIS Std L"/>
              </a:rPr>
              <a:pPr algn="ctr" eaLnBrk="1" hangingPunct="1">
                <a:defRPr/>
              </a:pPr>
              <a:t>‹#›</a:t>
            </a:fld>
            <a:endParaRPr lang="en-US" altLang="ja-JP" sz="800">
              <a:solidFill>
                <a:srgbClr val="FFFFFF"/>
              </a:solidFill>
              <a:latin typeface="ＭＳ Ｐゴシック" pitchFamily="50" charset="-128"/>
              <a:ea typeface="AXIS Std L"/>
            </a:endParaRPr>
          </a:p>
        </p:txBody>
      </p:sp>
      <p:cxnSp>
        <p:nvCxnSpPr>
          <p:cNvPr id="3080" name="直線コネクタ 11"/>
          <p:cNvCxnSpPr>
            <a:cxnSpLocks noChangeShapeType="1"/>
          </p:cNvCxnSpPr>
          <p:nvPr/>
        </p:nvCxnSpPr>
        <p:spPr bwMode="auto">
          <a:xfrm rot="5400000">
            <a:off x="8208963" y="6680200"/>
            <a:ext cx="2794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cxnSp>
      <p:sp>
        <p:nvSpPr>
          <p:cNvPr id="1033" name="テキスト ボックス 10"/>
          <p:cNvSpPr txBox="1">
            <a:spLocks noChangeArrowheads="1"/>
          </p:cNvSpPr>
          <p:nvPr/>
        </p:nvSpPr>
        <p:spPr bwMode="auto">
          <a:xfrm>
            <a:off x="1862303" y="6599238"/>
            <a:ext cx="2403156" cy="184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407" tIns="45704" rIns="91407" bIns="45704">
            <a:spAutoFit/>
          </a:bodyPr>
          <a:lstStyle>
            <a:lvl1pPr eaLnBrk="0" hangingPunct="0">
              <a:defRPr kumimoji="1" sz="2400" b="1">
                <a:solidFill>
                  <a:schemeClr val="tx1"/>
                </a:solidFill>
                <a:latin typeface="ＭＳ Ｐゴシック" charset="0"/>
                <a:ea typeface="ＭＳ Ｐゴシック" charset="0"/>
                <a:cs typeface="ＭＳ Ｐゴシック" charset="0"/>
              </a:defRPr>
            </a:lvl1pPr>
            <a:lvl2pPr marL="742950" indent="-285750" eaLnBrk="0" hangingPunct="0">
              <a:defRPr kumimoji="1" sz="2400" b="1">
                <a:solidFill>
                  <a:schemeClr val="tx1"/>
                </a:solidFill>
                <a:latin typeface="ＭＳ Ｐゴシック" charset="0"/>
                <a:ea typeface="ＭＳ Ｐゴシック" charset="0"/>
              </a:defRPr>
            </a:lvl2pPr>
            <a:lvl3pPr marL="1143000" indent="-228600" eaLnBrk="0" hangingPunct="0">
              <a:defRPr kumimoji="1" sz="2400" b="1">
                <a:solidFill>
                  <a:schemeClr val="tx1"/>
                </a:solidFill>
                <a:latin typeface="ＭＳ Ｐゴシック" charset="0"/>
                <a:ea typeface="ＭＳ Ｐゴシック" charset="0"/>
              </a:defRPr>
            </a:lvl3pPr>
            <a:lvl4pPr marL="1600200" indent="-228600" eaLnBrk="0" hangingPunct="0">
              <a:defRPr kumimoji="1" sz="2400" b="1">
                <a:solidFill>
                  <a:schemeClr val="tx1"/>
                </a:solidFill>
                <a:latin typeface="ＭＳ Ｐゴシック" charset="0"/>
                <a:ea typeface="ＭＳ Ｐゴシック" charset="0"/>
              </a:defRPr>
            </a:lvl4pPr>
            <a:lvl5pPr marL="2057400" indent="-228600" eaLnBrk="0" hangingPunct="0">
              <a:defRPr kumimoji="1" sz="2400" b="1">
                <a:solidFill>
                  <a:schemeClr val="tx1"/>
                </a:solidFill>
                <a:latin typeface="ＭＳ Ｐゴシック" charset="0"/>
                <a:ea typeface="ＭＳ Ｐゴシック" charset="0"/>
              </a:defRPr>
            </a:lvl5pPr>
            <a:lvl6pPr marL="2514600" indent="-228600" eaLnBrk="0" fontAlgn="base" hangingPunct="0">
              <a:spcBef>
                <a:spcPct val="0"/>
              </a:spcBef>
              <a:spcAft>
                <a:spcPct val="0"/>
              </a:spcAft>
              <a:defRPr kumimoji="1" sz="2400" b="1">
                <a:solidFill>
                  <a:schemeClr val="tx1"/>
                </a:solidFill>
                <a:latin typeface="ＭＳ Ｐゴシック" charset="0"/>
                <a:ea typeface="ＭＳ Ｐゴシック" charset="0"/>
              </a:defRPr>
            </a:lvl6pPr>
            <a:lvl7pPr marL="2971800" indent="-228600" eaLnBrk="0" fontAlgn="base" hangingPunct="0">
              <a:spcBef>
                <a:spcPct val="0"/>
              </a:spcBef>
              <a:spcAft>
                <a:spcPct val="0"/>
              </a:spcAft>
              <a:defRPr kumimoji="1" sz="2400" b="1">
                <a:solidFill>
                  <a:schemeClr val="tx1"/>
                </a:solidFill>
                <a:latin typeface="ＭＳ Ｐゴシック" charset="0"/>
                <a:ea typeface="ＭＳ Ｐゴシック" charset="0"/>
              </a:defRPr>
            </a:lvl7pPr>
            <a:lvl8pPr marL="3429000" indent="-228600" eaLnBrk="0" fontAlgn="base" hangingPunct="0">
              <a:spcBef>
                <a:spcPct val="0"/>
              </a:spcBef>
              <a:spcAft>
                <a:spcPct val="0"/>
              </a:spcAft>
              <a:defRPr kumimoji="1" sz="2400" b="1">
                <a:solidFill>
                  <a:schemeClr val="tx1"/>
                </a:solidFill>
                <a:latin typeface="ＭＳ Ｐゴシック" charset="0"/>
                <a:ea typeface="ＭＳ Ｐゴシック" charset="0"/>
              </a:defRPr>
            </a:lvl8pPr>
            <a:lvl9pPr marL="3886200" indent="-228600" eaLnBrk="0" fontAlgn="base" hangingPunct="0">
              <a:spcBef>
                <a:spcPct val="0"/>
              </a:spcBef>
              <a:spcAft>
                <a:spcPct val="0"/>
              </a:spcAft>
              <a:defRPr kumimoji="1" sz="2400" b="1">
                <a:solidFill>
                  <a:schemeClr val="tx1"/>
                </a:solidFill>
                <a:latin typeface="ＭＳ Ｐゴシック" charset="0"/>
                <a:ea typeface="ＭＳ Ｐゴシック" charset="0"/>
              </a:defRPr>
            </a:lvl9pPr>
          </a:lstStyle>
          <a:p>
            <a:pPr algn="ctr" eaLnBrk="1" hangingPunct="1">
              <a:defRPr/>
            </a:pPr>
            <a:r>
              <a:rPr lang="en-US" altLang="ja-JP" sz="600" dirty="0">
                <a:solidFill>
                  <a:prstClr val="white"/>
                </a:solidFill>
              </a:rPr>
              <a:t>Copyright(C) 2014 PLANTEC CONSULTING INC. All rights reserved.</a:t>
            </a:r>
            <a:endParaRPr lang="ja-JP" altLang="en-US" sz="600" dirty="0">
              <a:solidFill>
                <a:prstClr val="white"/>
              </a:solidFill>
            </a:endParaRPr>
          </a:p>
        </p:txBody>
      </p:sp>
    </p:spTree>
  </p:cSld>
  <p:clrMap bg1="lt1" tx1="dk1" bg2="lt2" tx2="dk2" accent1="accent1" accent2="accent2" accent3="accent3" accent4="accent4" accent5="accent5" accent6="accent6" hlink="hlink" folHlink="folHlink"/>
  <p:sldLayoutIdLst>
    <p:sldLayoutId id="2147498471" r:id="rId1"/>
    <p:sldLayoutId id="2147498472" r:id="rId2"/>
    <p:sldLayoutId id="2147498473" r:id="rId3"/>
    <p:sldLayoutId id="2147498474" r:id="rId4"/>
    <p:sldLayoutId id="2147498475" r:id="rId5"/>
    <p:sldLayoutId id="2147498476" r:id="rId6"/>
    <p:sldLayoutId id="2147498477" r:id="rId7"/>
    <p:sldLayoutId id="2147498478" r:id="rId8"/>
    <p:sldLayoutId id="2147498479" r:id="rId9"/>
    <p:sldLayoutId id="2147498480" r:id="rId10"/>
    <p:sldLayoutId id="2147498481" r:id="rId11"/>
    <p:sldLayoutId id="2147498482" r:id="rId12"/>
  </p:sldLayoutIdLst>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hf hdr="0" ftr="0" dt="0"/>
  <p:txStyles>
    <p:titleStyle>
      <a:lvl1pPr algn="l" rtl="0" eaLnBrk="0" fontAlgn="base" hangingPunct="0">
        <a:spcBef>
          <a:spcPct val="0"/>
        </a:spcBef>
        <a:spcAft>
          <a:spcPct val="0"/>
        </a:spcAft>
        <a:defRPr kumimoji="1">
          <a:solidFill>
            <a:srgbClr val="333333"/>
          </a:solidFill>
          <a:latin typeface="ヒラギノ角ゴ Pro W6"/>
          <a:ea typeface="ヒラギノ角ゴ Pro W6"/>
          <a:cs typeface="ヒラギノ角ゴ Pro W6"/>
        </a:defRPr>
      </a:lvl1pPr>
      <a:lvl2pPr algn="l" rtl="0" eaLnBrk="0" fontAlgn="base" hangingPunct="0">
        <a:spcBef>
          <a:spcPct val="0"/>
        </a:spcBef>
        <a:spcAft>
          <a:spcPct val="0"/>
        </a:spcAft>
        <a:defRPr kumimoji="1">
          <a:solidFill>
            <a:srgbClr val="333333"/>
          </a:solidFill>
          <a:latin typeface="ヒラギノ角ゴ Pro W6" pitchFamily="-107" charset="-128"/>
          <a:ea typeface="ヒラギノ角ゴ Pro W6" pitchFamily="-107" charset="-128"/>
          <a:cs typeface="ヒラギノ角ゴ Pro W6" pitchFamily="-107" charset="-128"/>
        </a:defRPr>
      </a:lvl2pPr>
      <a:lvl3pPr algn="l" rtl="0" eaLnBrk="0" fontAlgn="base" hangingPunct="0">
        <a:spcBef>
          <a:spcPct val="0"/>
        </a:spcBef>
        <a:spcAft>
          <a:spcPct val="0"/>
        </a:spcAft>
        <a:defRPr kumimoji="1">
          <a:solidFill>
            <a:srgbClr val="333333"/>
          </a:solidFill>
          <a:latin typeface="ヒラギノ角ゴ Pro W6" pitchFamily="-107" charset="-128"/>
          <a:ea typeface="ヒラギノ角ゴ Pro W6" pitchFamily="-107" charset="-128"/>
          <a:cs typeface="ヒラギノ角ゴ Pro W6" pitchFamily="-107" charset="-128"/>
        </a:defRPr>
      </a:lvl3pPr>
      <a:lvl4pPr algn="l" rtl="0" eaLnBrk="0" fontAlgn="base" hangingPunct="0">
        <a:spcBef>
          <a:spcPct val="0"/>
        </a:spcBef>
        <a:spcAft>
          <a:spcPct val="0"/>
        </a:spcAft>
        <a:defRPr kumimoji="1">
          <a:solidFill>
            <a:srgbClr val="333333"/>
          </a:solidFill>
          <a:latin typeface="ヒラギノ角ゴ Pro W6" pitchFamily="-107" charset="-128"/>
          <a:ea typeface="ヒラギノ角ゴ Pro W6" pitchFamily="-107" charset="-128"/>
          <a:cs typeface="ヒラギノ角ゴ Pro W6" pitchFamily="-107" charset="-128"/>
        </a:defRPr>
      </a:lvl4pPr>
      <a:lvl5pPr algn="l" rtl="0" eaLnBrk="0" fontAlgn="base" hangingPunct="0">
        <a:spcBef>
          <a:spcPct val="0"/>
        </a:spcBef>
        <a:spcAft>
          <a:spcPct val="0"/>
        </a:spcAft>
        <a:defRPr kumimoji="1">
          <a:solidFill>
            <a:srgbClr val="333333"/>
          </a:solidFill>
          <a:latin typeface="ヒラギノ角ゴ Pro W6" pitchFamily="-107" charset="-128"/>
          <a:ea typeface="ヒラギノ角ゴ Pro W6" pitchFamily="-107" charset="-128"/>
          <a:cs typeface="ヒラギノ角ゴ Pro W6" pitchFamily="-107" charset="-128"/>
        </a:defRPr>
      </a:lvl5pPr>
      <a:lvl6pPr marL="457034" algn="ctr" rtl="0" fontAlgn="base">
        <a:spcBef>
          <a:spcPct val="0"/>
        </a:spcBef>
        <a:spcAft>
          <a:spcPct val="0"/>
        </a:spcAft>
        <a:defRPr kumimoji="1">
          <a:solidFill>
            <a:srgbClr val="333333"/>
          </a:solidFill>
          <a:latin typeface="ヒラギノ角ゴ Pro W6" pitchFamily="-107" charset="-128"/>
          <a:ea typeface="ヒラギノ角ゴ Pro W6" pitchFamily="-107" charset="-128"/>
          <a:cs typeface="ヒラギノ角ゴ Pro W6" pitchFamily="-107" charset="-128"/>
        </a:defRPr>
      </a:lvl6pPr>
      <a:lvl7pPr marL="914070" algn="ctr" rtl="0" fontAlgn="base">
        <a:spcBef>
          <a:spcPct val="0"/>
        </a:spcBef>
        <a:spcAft>
          <a:spcPct val="0"/>
        </a:spcAft>
        <a:defRPr kumimoji="1">
          <a:solidFill>
            <a:srgbClr val="333333"/>
          </a:solidFill>
          <a:latin typeface="ヒラギノ角ゴ Pro W6" pitchFamily="-107" charset="-128"/>
          <a:ea typeface="ヒラギノ角ゴ Pro W6" pitchFamily="-107" charset="-128"/>
          <a:cs typeface="ヒラギノ角ゴ Pro W6" pitchFamily="-107" charset="-128"/>
        </a:defRPr>
      </a:lvl7pPr>
      <a:lvl8pPr marL="1371106" algn="ctr" rtl="0" fontAlgn="base">
        <a:spcBef>
          <a:spcPct val="0"/>
        </a:spcBef>
        <a:spcAft>
          <a:spcPct val="0"/>
        </a:spcAft>
        <a:defRPr kumimoji="1">
          <a:solidFill>
            <a:srgbClr val="333333"/>
          </a:solidFill>
          <a:latin typeface="ヒラギノ角ゴ Pro W6" pitchFamily="-107" charset="-128"/>
          <a:ea typeface="ヒラギノ角ゴ Pro W6" pitchFamily="-107" charset="-128"/>
          <a:cs typeface="ヒラギノ角ゴ Pro W6" pitchFamily="-107" charset="-128"/>
        </a:defRPr>
      </a:lvl8pPr>
      <a:lvl9pPr marL="1828140" algn="ctr" rtl="0" fontAlgn="base">
        <a:spcBef>
          <a:spcPct val="0"/>
        </a:spcBef>
        <a:spcAft>
          <a:spcPct val="0"/>
        </a:spcAft>
        <a:defRPr kumimoji="1">
          <a:solidFill>
            <a:srgbClr val="333333"/>
          </a:solidFill>
          <a:latin typeface="ヒラギノ角ゴ Pro W6" pitchFamily="-107" charset="-128"/>
          <a:ea typeface="ヒラギノ角ゴ Pro W6" pitchFamily="-107" charset="-128"/>
          <a:cs typeface="ヒラギノ角ゴ Pro W6" pitchFamily="-107" charset="-128"/>
        </a:defRPr>
      </a:lvl9pPr>
    </p:titleStyle>
    <p:bodyStyle>
      <a:lvl1pPr marL="341313" indent="-341313" algn="l" rtl="0" eaLnBrk="0" fontAlgn="base" hangingPunct="0">
        <a:spcBef>
          <a:spcPct val="20000"/>
        </a:spcBef>
        <a:spcAft>
          <a:spcPct val="0"/>
        </a:spcAft>
        <a:buChar char="•"/>
        <a:defRPr kumimoji="1">
          <a:solidFill>
            <a:schemeClr val="tx1"/>
          </a:solidFill>
          <a:latin typeface="+mj-lt"/>
          <a:ea typeface="+mn-ea"/>
          <a:cs typeface="+mn-cs"/>
        </a:defRPr>
      </a:lvl1pPr>
      <a:lvl2pPr marL="741363" indent="-284163" algn="l" rtl="0" eaLnBrk="0" fontAlgn="base" hangingPunct="0">
        <a:spcBef>
          <a:spcPct val="20000"/>
        </a:spcBef>
        <a:spcAft>
          <a:spcPct val="0"/>
        </a:spcAft>
        <a:buChar char="–"/>
        <a:defRPr kumimoji="1">
          <a:solidFill>
            <a:schemeClr val="tx1"/>
          </a:solidFill>
          <a:latin typeface="+mj-lt"/>
          <a:ea typeface="+mn-ea"/>
          <a:cs typeface="+mn-cs"/>
        </a:defRPr>
      </a:lvl2pPr>
      <a:lvl3pPr marL="1141413" indent="-227013" algn="l" rtl="0" eaLnBrk="0" fontAlgn="base" hangingPunct="0">
        <a:spcBef>
          <a:spcPct val="20000"/>
        </a:spcBef>
        <a:spcAft>
          <a:spcPct val="0"/>
        </a:spcAft>
        <a:buChar char="•"/>
        <a:defRPr kumimoji="1">
          <a:solidFill>
            <a:schemeClr val="tx1"/>
          </a:solidFill>
          <a:latin typeface="+mj-lt"/>
          <a:ea typeface="+mn-ea"/>
          <a:cs typeface="+mn-cs"/>
        </a:defRPr>
      </a:lvl3pPr>
      <a:lvl4pPr marL="1598613" indent="-227013" algn="l" rtl="0" eaLnBrk="0" fontAlgn="base" hangingPunct="0">
        <a:spcBef>
          <a:spcPct val="20000"/>
        </a:spcBef>
        <a:spcAft>
          <a:spcPct val="0"/>
        </a:spcAft>
        <a:buChar char="–"/>
        <a:defRPr kumimoji="1">
          <a:solidFill>
            <a:schemeClr val="tx1"/>
          </a:solidFill>
          <a:latin typeface="+mj-lt"/>
          <a:ea typeface="+mn-ea"/>
          <a:cs typeface="+mn-cs"/>
        </a:defRPr>
      </a:lvl4pPr>
      <a:lvl5pPr marL="2055813" indent="-228600" algn="l" rtl="0" eaLnBrk="0" fontAlgn="base" hangingPunct="0">
        <a:spcBef>
          <a:spcPct val="20000"/>
        </a:spcBef>
        <a:spcAft>
          <a:spcPct val="0"/>
        </a:spcAft>
        <a:buChar char="»"/>
        <a:defRPr kumimoji="1">
          <a:solidFill>
            <a:schemeClr val="tx1"/>
          </a:solidFill>
          <a:latin typeface="+mj-lt"/>
          <a:ea typeface="+mn-ea"/>
          <a:cs typeface="+mn-cs"/>
        </a:defRPr>
      </a:lvl5pPr>
      <a:lvl6pPr marL="2513694" indent="-230104" algn="l" rtl="0" fontAlgn="base">
        <a:spcBef>
          <a:spcPct val="20000"/>
        </a:spcBef>
        <a:spcAft>
          <a:spcPct val="0"/>
        </a:spcAft>
        <a:buChar char="»"/>
        <a:defRPr kumimoji="1" sz="2000">
          <a:solidFill>
            <a:schemeClr val="tx1"/>
          </a:solidFill>
          <a:latin typeface="+mn-lt"/>
          <a:ea typeface="+mn-ea"/>
          <a:cs typeface="+mn-cs"/>
        </a:defRPr>
      </a:lvl6pPr>
      <a:lvl7pPr marL="2970728" indent="-230104" algn="l" rtl="0" fontAlgn="base">
        <a:spcBef>
          <a:spcPct val="20000"/>
        </a:spcBef>
        <a:spcAft>
          <a:spcPct val="0"/>
        </a:spcAft>
        <a:buChar char="»"/>
        <a:defRPr kumimoji="1" sz="2000">
          <a:solidFill>
            <a:schemeClr val="tx1"/>
          </a:solidFill>
          <a:latin typeface="+mn-lt"/>
          <a:ea typeface="+mn-ea"/>
          <a:cs typeface="+mn-cs"/>
        </a:defRPr>
      </a:lvl7pPr>
      <a:lvl8pPr marL="3427764" indent="-230104" algn="l" rtl="0" fontAlgn="base">
        <a:spcBef>
          <a:spcPct val="20000"/>
        </a:spcBef>
        <a:spcAft>
          <a:spcPct val="0"/>
        </a:spcAft>
        <a:buChar char="»"/>
        <a:defRPr kumimoji="1" sz="2000">
          <a:solidFill>
            <a:schemeClr val="tx1"/>
          </a:solidFill>
          <a:latin typeface="+mn-lt"/>
          <a:ea typeface="+mn-ea"/>
          <a:cs typeface="+mn-cs"/>
        </a:defRPr>
      </a:lvl8pPr>
      <a:lvl9pPr marL="3884798" indent="-230104" algn="l" rtl="0" fontAlgn="base">
        <a:spcBef>
          <a:spcPct val="20000"/>
        </a:spcBef>
        <a:spcAft>
          <a:spcPct val="0"/>
        </a:spcAft>
        <a:buChar char="»"/>
        <a:defRPr kumimoji="1" sz="2000">
          <a:solidFill>
            <a:schemeClr val="tx1"/>
          </a:solidFill>
          <a:latin typeface="+mn-lt"/>
          <a:ea typeface="+mn-ea"/>
          <a:cs typeface="+mn-cs"/>
        </a:defRPr>
      </a:lvl9pPr>
    </p:bodyStyle>
    <p:otherStyle>
      <a:defPPr>
        <a:defRPr lang="ja-JP"/>
      </a:defPPr>
      <a:lvl1pPr marL="0" algn="l" defTabSz="457034" rtl="0" eaLnBrk="1" latinLnBrk="0" hangingPunct="1">
        <a:defRPr kumimoji="1" sz="1800" kern="1200">
          <a:solidFill>
            <a:schemeClr val="tx1"/>
          </a:solidFill>
          <a:latin typeface="+mn-lt"/>
          <a:ea typeface="+mn-ea"/>
          <a:cs typeface="+mn-cs"/>
        </a:defRPr>
      </a:lvl1pPr>
      <a:lvl2pPr marL="457034" algn="l" defTabSz="457034" rtl="0" eaLnBrk="1" latinLnBrk="0" hangingPunct="1">
        <a:defRPr kumimoji="1" sz="1800" kern="1200">
          <a:solidFill>
            <a:schemeClr val="tx1"/>
          </a:solidFill>
          <a:latin typeface="+mn-lt"/>
          <a:ea typeface="+mn-ea"/>
          <a:cs typeface="+mn-cs"/>
        </a:defRPr>
      </a:lvl2pPr>
      <a:lvl3pPr marL="914070" algn="l" defTabSz="457034" rtl="0" eaLnBrk="1" latinLnBrk="0" hangingPunct="1">
        <a:defRPr kumimoji="1" sz="1800" kern="1200">
          <a:solidFill>
            <a:schemeClr val="tx1"/>
          </a:solidFill>
          <a:latin typeface="+mn-lt"/>
          <a:ea typeface="+mn-ea"/>
          <a:cs typeface="+mn-cs"/>
        </a:defRPr>
      </a:lvl3pPr>
      <a:lvl4pPr marL="1371106" algn="l" defTabSz="457034" rtl="0" eaLnBrk="1" latinLnBrk="0" hangingPunct="1">
        <a:defRPr kumimoji="1" sz="1800" kern="1200">
          <a:solidFill>
            <a:schemeClr val="tx1"/>
          </a:solidFill>
          <a:latin typeface="+mn-lt"/>
          <a:ea typeface="+mn-ea"/>
          <a:cs typeface="+mn-cs"/>
        </a:defRPr>
      </a:lvl4pPr>
      <a:lvl5pPr marL="1828140" algn="l" defTabSz="457034" rtl="0" eaLnBrk="1" latinLnBrk="0" hangingPunct="1">
        <a:defRPr kumimoji="1" sz="1800" kern="1200">
          <a:solidFill>
            <a:schemeClr val="tx1"/>
          </a:solidFill>
          <a:latin typeface="+mn-lt"/>
          <a:ea typeface="+mn-ea"/>
          <a:cs typeface="+mn-cs"/>
        </a:defRPr>
      </a:lvl5pPr>
      <a:lvl6pPr marL="2285176" algn="l" defTabSz="457034" rtl="0" eaLnBrk="1" latinLnBrk="0" hangingPunct="1">
        <a:defRPr kumimoji="1" sz="1800" kern="1200">
          <a:solidFill>
            <a:schemeClr val="tx1"/>
          </a:solidFill>
          <a:latin typeface="+mn-lt"/>
          <a:ea typeface="+mn-ea"/>
          <a:cs typeface="+mn-cs"/>
        </a:defRPr>
      </a:lvl6pPr>
      <a:lvl7pPr marL="2742211" algn="l" defTabSz="457034" rtl="0" eaLnBrk="1" latinLnBrk="0" hangingPunct="1">
        <a:defRPr kumimoji="1" sz="1800" kern="1200">
          <a:solidFill>
            <a:schemeClr val="tx1"/>
          </a:solidFill>
          <a:latin typeface="+mn-lt"/>
          <a:ea typeface="+mn-ea"/>
          <a:cs typeface="+mn-cs"/>
        </a:defRPr>
      </a:lvl7pPr>
      <a:lvl8pPr marL="3199246" algn="l" defTabSz="457034" rtl="0" eaLnBrk="1" latinLnBrk="0" hangingPunct="1">
        <a:defRPr kumimoji="1" sz="1800" kern="1200">
          <a:solidFill>
            <a:schemeClr val="tx1"/>
          </a:solidFill>
          <a:latin typeface="+mn-lt"/>
          <a:ea typeface="+mn-ea"/>
          <a:cs typeface="+mn-cs"/>
        </a:defRPr>
      </a:lvl8pPr>
      <a:lvl9pPr marL="3656281" algn="l" defTabSz="45703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8195" name="テキスト プレースホルダ 2"/>
          <p:cNvSpPr>
            <a:spLocks noGrp="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6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Calibri"/>
                <a:ea typeface="ＭＳ Ｐゴシック"/>
              </a:defRPr>
            </a:lvl1pPr>
          </a:lstStyle>
          <a:p>
            <a:pPr>
              <a:defRPr/>
            </a:pPr>
            <a:fld id="{921F2112-BD76-4BDE-9498-103DDAEBDB56}" type="datetime1">
              <a:rPr lang="ja-JP" altLang="en-US" smtClean="0"/>
              <a:t>2018/6/27</a:t>
            </a:fld>
            <a:endParaRPr lang="ja-JP" altLang="en-US" dirty="0"/>
          </a:p>
        </p:txBody>
      </p:sp>
      <p:sp>
        <p:nvSpPr>
          <p:cNvPr id="5" name="フッター プレースホルダ 4"/>
          <p:cNvSpPr>
            <a:spLocks noGrp="1"/>
          </p:cNvSpPr>
          <p:nvPr>
            <p:ph type="ftr" sz="quarter" idx="3"/>
          </p:nvPr>
        </p:nvSpPr>
        <p:spPr>
          <a:xfrm>
            <a:off x="3124200" y="635636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6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Calibri"/>
                <a:ea typeface="ＭＳ Ｐゴシック"/>
              </a:defRPr>
            </a:lvl1pPr>
          </a:lstStyle>
          <a:p>
            <a:pPr>
              <a:defRPr/>
            </a:pPr>
            <a:fld id="{EBB37701-228E-4FDC-BDBD-A7E8FD1269EF}"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98527" r:id="rId1"/>
    <p:sldLayoutId id="2147498528" r:id="rId2"/>
    <p:sldLayoutId id="2147498529" r:id="rId3"/>
    <p:sldLayoutId id="2147498530" r:id="rId4"/>
    <p:sldLayoutId id="2147498531" r:id="rId5"/>
    <p:sldLayoutId id="2147498532" r:id="rId6"/>
    <p:sldLayoutId id="2147498533" r:id="rId7"/>
    <p:sldLayoutId id="2147498534" r:id="rId8"/>
    <p:sldLayoutId id="2147498535" r:id="rId9"/>
    <p:sldLayoutId id="2147498536" r:id="rId10"/>
    <p:sldLayoutId id="2147498537" r:id="rId11"/>
  </p:sldLayoutIdLst>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techno-aids.or.jp/" TargetMode="Externa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_rels/slide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8.xml"/><Relationship Id="rId5" Type="http://schemas.openxmlformats.org/officeDocument/2006/relationships/hyperlink" Target="http://www.pngall.com/winner-png" TargetMode="Externa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E1305916-B315-4718-8850-F427BDBEE91B}" type="slidenum">
              <a:rPr lang="ja-JP" altLang="en-US" smtClean="0"/>
              <a:pPr>
                <a:defRPr/>
              </a:pPr>
              <a:t>1</a:t>
            </a:fld>
            <a:endParaRPr lang="ja-JP" altLang="en-US" dirty="0"/>
          </a:p>
        </p:txBody>
      </p:sp>
      <p:sp>
        <p:nvSpPr>
          <p:cNvPr id="4" name="正方形/長方形 3"/>
          <p:cNvSpPr/>
          <p:nvPr/>
        </p:nvSpPr>
        <p:spPr>
          <a:xfrm>
            <a:off x="35370" y="31750"/>
            <a:ext cx="8929240" cy="373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dirty="0">
                <a:solidFill>
                  <a:srgbClr val="FF0000"/>
                </a:solidFill>
                <a:effectLst>
                  <a:outerShdw blurRad="50800" dist="38100" dir="5400000" algn="t" rotWithShape="0">
                    <a:prstClr val="black">
                      <a:alpha val="40000"/>
                    </a:prstClr>
                  </a:outerShdw>
                </a:effectLst>
                <a:latin typeface="HGS創英角ｺﾞｼｯｸUB" panose="020B0900000000000000" pitchFamily="50" charset="-128"/>
                <a:ea typeface="HGS創英角ｺﾞｼｯｸUB" panose="020B0900000000000000" pitchFamily="50" charset="-128"/>
              </a:rPr>
              <a:t>「シーズ・ニーズマッチング交流会２０１８」開催のお知らせ</a:t>
            </a:r>
          </a:p>
        </p:txBody>
      </p:sp>
      <p:cxnSp>
        <p:nvCxnSpPr>
          <p:cNvPr id="6" name="直線コネクタ 5"/>
          <p:cNvCxnSpPr/>
          <p:nvPr/>
        </p:nvCxnSpPr>
        <p:spPr>
          <a:xfrm>
            <a:off x="0" y="476250"/>
            <a:ext cx="9144000" cy="0"/>
          </a:xfrm>
          <a:prstGeom prst="line">
            <a:avLst/>
          </a:prstGeom>
          <a:ln>
            <a:solidFill>
              <a:srgbClr val="FF5050"/>
            </a:solidFill>
          </a:ln>
        </p:spPr>
        <p:style>
          <a:lnRef idx="3">
            <a:schemeClr val="accent2"/>
          </a:lnRef>
          <a:fillRef idx="0">
            <a:schemeClr val="accent2"/>
          </a:fillRef>
          <a:effectRef idx="2">
            <a:schemeClr val="accent2"/>
          </a:effectRef>
          <a:fontRef idx="minor">
            <a:schemeClr val="tx1"/>
          </a:fontRef>
        </p:style>
      </p:cxnSp>
      <p:cxnSp>
        <p:nvCxnSpPr>
          <p:cNvPr id="9" name="直線コネクタ 8"/>
          <p:cNvCxnSpPr/>
          <p:nvPr/>
        </p:nvCxnSpPr>
        <p:spPr>
          <a:xfrm>
            <a:off x="17685" y="2132820"/>
            <a:ext cx="9108630" cy="0"/>
          </a:xfrm>
          <a:prstGeom prst="line">
            <a:avLst/>
          </a:prstGeom>
          <a:ln w="31750" cmpd="sng">
            <a:solidFill>
              <a:schemeClr val="accent1">
                <a:lumMod val="20000"/>
                <a:lumOff val="80000"/>
              </a:schemeClr>
            </a:solidFill>
            <a:prstDash val="solid"/>
          </a:ln>
        </p:spPr>
        <p:style>
          <a:lnRef idx="3">
            <a:schemeClr val="dk1"/>
          </a:lnRef>
          <a:fillRef idx="0">
            <a:schemeClr val="dk1"/>
          </a:fillRef>
          <a:effectRef idx="2">
            <a:schemeClr val="dk1"/>
          </a:effectRef>
          <a:fontRef idx="minor">
            <a:schemeClr val="tx1"/>
          </a:fontRef>
        </p:style>
      </p:cxnSp>
      <p:cxnSp>
        <p:nvCxnSpPr>
          <p:cNvPr id="10" name="直線コネクタ 9"/>
          <p:cNvCxnSpPr/>
          <p:nvPr/>
        </p:nvCxnSpPr>
        <p:spPr>
          <a:xfrm>
            <a:off x="35370" y="3861060"/>
            <a:ext cx="9108630" cy="0"/>
          </a:xfrm>
          <a:prstGeom prst="line">
            <a:avLst/>
          </a:prstGeom>
          <a:ln w="31750" cmpd="sng">
            <a:solidFill>
              <a:schemeClr val="accent1">
                <a:lumMod val="20000"/>
                <a:lumOff val="80000"/>
              </a:schemeClr>
            </a:solidFill>
            <a:prstDash val="solid"/>
          </a:ln>
        </p:spPr>
        <p:style>
          <a:lnRef idx="3">
            <a:schemeClr val="dk1"/>
          </a:lnRef>
          <a:fillRef idx="0">
            <a:schemeClr val="dk1"/>
          </a:fillRef>
          <a:effectRef idx="2">
            <a:schemeClr val="dk1"/>
          </a:effectRef>
          <a:fontRef idx="minor">
            <a:schemeClr val="tx1"/>
          </a:fontRef>
        </p:style>
      </p:cxnSp>
      <p:sp>
        <p:nvSpPr>
          <p:cNvPr id="17" name="正方形/長方形 16"/>
          <p:cNvSpPr/>
          <p:nvPr/>
        </p:nvSpPr>
        <p:spPr>
          <a:xfrm>
            <a:off x="74626" y="692620"/>
            <a:ext cx="2664370"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200" dirty="0">
                <a:ln w="0"/>
                <a:solidFill>
                  <a:schemeClr val="accent1"/>
                </a:solidFill>
                <a:effectLst>
                  <a:outerShdw blurRad="38100" dist="25400" dir="5400000" algn="ctr" rotWithShape="0">
                    <a:srgbClr val="6E747A">
                      <a:alpha val="43000"/>
                    </a:srgbClr>
                  </a:outerShdw>
                </a:effectLst>
              </a:rPr>
              <a:t>－大阪開催－</a:t>
            </a:r>
          </a:p>
        </p:txBody>
      </p:sp>
      <p:sp>
        <p:nvSpPr>
          <p:cNvPr id="18" name="正方形/長方形 17"/>
          <p:cNvSpPr/>
          <p:nvPr/>
        </p:nvSpPr>
        <p:spPr>
          <a:xfrm>
            <a:off x="74626" y="2442200"/>
            <a:ext cx="2686303" cy="266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200" dirty="0">
                <a:ln w="6350">
                  <a:solidFill>
                    <a:srgbClr val="92D050"/>
                  </a:solidFill>
                </a:ln>
                <a:solidFill>
                  <a:srgbClr val="289B09"/>
                </a:solidFill>
              </a:rPr>
              <a:t>－福岡開催－</a:t>
            </a:r>
          </a:p>
        </p:txBody>
      </p:sp>
      <p:sp>
        <p:nvSpPr>
          <p:cNvPr id="19" name="正方形/長方形 18"/>
          <p:cNvSpPr/>
          <p:nvPr/>
        </p:nvSpPr>
        <p:spPr>
          <a:xfrm>
            <a:off x="-8277" y="4099310"/>
            <a:ext cx="2852110"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3200" dirty="0">
                <a:ln w="6350">
                  <a:solidFill>
                    <a:srgbClr val="FF7C80"/>
                  </a:solidFill>
                </a:ln>
                <a:solidFill>
                  <a:srgbClr val="FF0000"/>
                </a:solidFill>
              </a:rPr>
              <a:t>－東京開催－</a:t>
            </a:r>
          </a:p>
        </p:txBody>
      </p:sp>
      <p:sp>
        <p:nvSpPr>
          <p:cNvPr id="20" name="正方形/長方形 19"/>
          <p:cNvSpPr/>
          <p:nvPr/>
        </p:nvSpPr>
        <p:spPr>
          <a:xfrm>
            <a:off x="374903" y="1002000"/>
            <a:ext cx="8569190" cy="554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800" dirty="0">
                <a:ln w="0"/>
                <a:solidFill>
                  <a:schemeClr val="accent1"/>
                </a:solidFill>
                <a:effectLst>
                  <a:outerShdw blurRad="38100" dist="25400" dir="5400000" algn="ctr" rotWithShape="0">
                    <a:srgbClr val="6E747A">
                      <a:alpha val="43000"/>
                    </a:srgbClr>
                  </a:outerShdw>
                </a:effectLst>
              </a:rPr>
              <a:t>開催日程　２０１８年１２月１８日～１９日（２日間開催）</a:t>
            </a:r>
          </a:p>
        </p:txBody>
      </p:sp>
      <p:sp>
        <p:nvSpPr>
          <p:cNvPr id="21" name="正方形/長方形 20"/>
          <p:cNvSpPr/>
          <p:nvPr/>
        </p:nvSpPr>
        <p:spPr>
          <a:xfrm>
            <a:off x="374903" y="1434060"/>
            <a:ext cx="8497180" cy="554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800" dirty="0">
                <a:ln w="0"/>
                <a:solidFill>
                  <a:schemeClr val="accent1"/>
                </a:solidFill>
                <a:effectLst>
                  <a:outerShdw blurRad="38100" dist="25400" dir="5400000" algn="ctr" rotWithShape="0">
                    <a:srgbClr val="6E747A">
                      <a:alpha val="43000"/>
                    </a:srgbClr>
                  </a:outerShdw>
                </a:effectLst>
              </a:rPr>
              <a:t>開催場所　ＯＭＭ（大阪マーチャンダイズマート）</a:t>
            </a:r>
            <a:endParaRPr lang="en-US" altLang="ja-JP" sz="2800" dirty="0">
              <a:ln w="0"/>
              <a:solidFill>
                <a:schemeClr val="accent1"/>
              </a:solidFill>
              <a:effectLst>
                <a:outerShdw blurRad="38100" dist="25400" dir="5400000" algn="ctr" rotWithShape="0">
                  <a:srgbClr val="6E747A">
                    <a:alpha val="43000"/>
                  </a:srgbClr>
                </a:outerShdw>
              </a:effectLst>
            </a:endParaRPr>
          </a:p>
        </p:txBody>
      </p:sp>
      <p:sp>
        <p:nvSpPr>
          <p:cNvPr id="23" name="正方形/長方形 22"/>
          <p:cNvSpPr/>
          <p:nvPr/>
        </p:nvSpPr>
        <p:spPr>
          <a:xfrm>
            <a:off x="323410" y="2780910"/>
            <a:ext cx="8478860" cy="4412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800" dirty="0">
                <a:ln w="6350">
                  <a:solidFill>
                    <a:srgbClr val="92D050"/>
                  </a:solidFill>
                </a:ln>
                <a:solidFill>
                  <a:srgbClr val="289B09"/>
                </a:solidFill>
              </a:rPr>
              <a:t>開催日程　２０１９年１月９日～１０日（２日間開催）</a:t>
            </a:r>
          </a:p>
        </p:txBody>
      </p:sp>
      <p:sp>
        <p:nvSpPr>
          <p:cNvPr id="25" name="正方形/長方形 24"/>
          <p:cNvSpPr/>
          <p:nvPr/>
        </p:nvSpPr>
        <p:spPr>
          <a:xfrm>
            <a:off x="323410" y="3284980"/>
            <a:ext cx="6984970" cy="4412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800" dirty="0">
                <a:ln w="6350">
                  <a:solidFill>
                    <a:srgbClr val="92D050"/>
                  </a:solidFill>
                </a:ln>
                <a:solidFill>
                  <a:srgbClr val="289B09"/>
                </a:solidFill>
              </a:rPr>
              <a:t>開催場所　ＦＦＢ福岡ファッションビル</a:t>
            </a:r>
          </a:p>
        </p:txBody>
      </p:sp>
      <p:sp>
        <p:nvSpPr>
          <p:cNvPr id="26" name="正方形/長方形 25"/>
          <p:cNvSpPr/>
          <p:nvPr/>
        </p:nvSpPr>
        <p:spPr>
          <a:xfrm>
            <a:off x="374902" y="4437140"/>
            <a:ext cx="8311885" cy="504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800" dirty="0">
                <a:ln w="6350">
                  <a:solidFill>
                    <a:srgbClr val="FF7C80"/>
                  </a:solidFill>
                </a:ln>
                <a:solidFill>
                  <a:srgbClr val="FF0000"/>
                </a:solidFill>
              </a:rPr>
              <a:t>開催日程　２０１９年２月１３日～１４日（２日間開催）</a:t>
            </a:r>
          </a:p>
        </p:txBody>
      </p:sp>
      <p:sp>
        <p:nvSpPr>
          <p:cNvPr id="27" name="正方形/長方形 26"/>
          <p:cNvSpPr/>
          <p:nvPr/>
        </p:nvSpPr>
        <p:spPr>
          <a:xfrm>
            <a:off x="374903" y="4941210"/>
            <a:ext cx="7633060" cy="504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2800" dirty="0">
                <a:ln w="6350">
                  <a:solidFill>
                    <a:srgbClr val="FF7C80"/>
                  </a:solidFill>
                </a:ln>
                <a:solidFill>
                  <a:srgbClr val="FF0000"/>
                </a:solidFill>
              </a:rPr>
              <a:t>開催場所　ＴＯＣ有明コンベンションホール</a:t>
            </a:r>
          </a:p>
        </p:txBody>
      </p:sp>
      <p:cxnSp>
        <p:nvCxnSpPr>
          <p:cNvPr id="1024" name="直線コネクタ 1023"/>
          <p:cNvCxnSpPr/>
          <p:nvPr/>
        </p:nvCxnSpPr>
        <p:spPr>
          <a:xfrm>
            <a:off x="374903" y="1072670"/>
            <a:ext cx="0" cy="844120"/>
          </a:xfrm>
          <a:prstGeom prst="line">
            <a:avLst/>
          </a:prstGeom>
          <a:ln w="38100">
            <a:solidFill>
              <a:srgbClr val="61A1FF"/>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341730" y="2817193"/>
            <a:ext cx="0" cy="844120"/>
          </a:xfrm>
          <a:prstGeom prst="line">
            <a:avLst/>
          </a:prstGeom>
          <a:ln w="38100">
            <a:solidFill>
              <a:srgbClr val="00B050"/>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393396" y="4519150"/>
            <a:ext cx="0" cy="844120"/>
          </a:xfrm>
          <a:prstGeom prst="line">
            <a:avLst/>
          </a:prstGeom>
          <a:ln w="38100">
            <a:solidFill>
              <a:srgbClr val="FF0000"/>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5D36E519-8E17-4458-B429-2658E628DFDB}"/>
              </a:ext>
            </a:extLst>
          </p:cNvPr>
          <p:cNvSpPr/>
          <p:nvPr/>
        </p:nvSpPr>
        <p:spPr>
          <a:xfrm>
            <a:off x="74626" y="5589300"/>
            <a:ext cx="9009080" cy="113218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r>
              <a:rPr kumimoji="1" lang="en-US" altLang="ja-JP" sz="2400" dirty="0">
                <a:latin typeface="HGP創英角ｺﾞｼｯｸUB" panose="020B0900000000000000" pitchFamily="50" charset="-128"/>
                <a:ea typeface="HGP創英角ｺﾞｼｯｸUB" panose="020B0900000000000000" pitchFamily="50" charset="-128"/>
              </a:rPr>
              <a:t>【</a:t>
            </a:r>
            <a:r>
              <a:rPr kumimoji="1" lang="ja-JP" altLang="en-US" sz="2400" dirty="0">
                <a:latin typeface="HGP創英角ｺﾞｼｯｸUB" panose="020B0900000000000000" pitchFamily="50" charset="-128"/>
                <a:ea typeface="HGP創英角ｺﾞｼｯｸUB" panose="020B0900000000000000" pitchFamily="50" charset="-128"/>
              </a:rPr>
              <a:t>出展参加企業＆来場者を募集します！</a:t>
            </a:r>
            <a:r>
              <a:rPr kumimoji="1" lang="en-US" altLang="ja-JP" sz="2400" dirty="0">
                <a:latin typeface="HGP創英角ｺﾞｼｯｸUB" panose="020B0900000000000000" pitchFamily="50" charset="-128"/>
                <a:ea typeface="HGP創英角ｺﾞｼｯｸUB" panose="020B0900000000000000" pitchFamily="50" charset="-128"/>
              </a:rPr>
              <a:t>】</a:t>
            </a:r>
          </a:p>
          <a:p>
            <a:r>
              <a:rPr lang="ja-JP" altLang="en-US" sz="2400" dirty="0">
                <a:latin typeface="HGP創英角ｺﾞｼｯｸUB" panose="020B0900000000000000" pitchFamily="50" charset="-128"/>
                <a:ea typeface="HGP創英角ｺﾞｼｯｸUB" panose="020B0900000000000000" pitchFamily="50" charset="-128"/>
              </a:rPr>
              <a:t>詳しくは「</a:t>
            </a:r>
            <a:r>
              <a:rPr lang="en-US" altLang="ja-JP" sz="2400" dirty="0">
                <a:latin typeface="HGP創英角ｺﾞｼｯｸUB" panose="020B0900000000000000" pitchFamily="50" charset="-128"/>
                <a:ea typeface="HGP創英角ｺﾞｼｯｸUB" panose="020B0900000000000000" pitchFamily="50" charset="-128"/>
                <a:hlinkClick r:id="rId2"/>
              </a:rPr>
              <a:t>http://</a:t>
            </a:r>
            <a:r>
              <a:rPr lang="en-US" altLang="ja-JP" sz="2400" dirty="0" err="1">
                <a:latin typeface="HGP創英角ｺﾞｼｯｸUB" panose="020B0900000000000000" pitchFamily="50" charset="-128"/>
                <a:ea typeface="HGP創英角ｺﾞｼｯｸUB" panose="020B0900000000000000" pitchFamily="50" charset="-128"/>
                <a:hlinkClick r:id="rId2"/>
              </a:rPr>
              <a:t>www.techno-aids.or.jp</a:t>
            </a:r>
            <a:r>
              <a:rPr lang="en-US" altLang="ja-JP" sz="2400" dirty="0">
                <a:latin typeface="HGP創英角ｺﾞｼｯｸUB" panose="020B0900000000000000" pitchFamily="50" charset="-128"/>
                <a:ea typeface="HGP創英角ｺﾞｼｯｸUB" panose="020B0900000000000000" pitchFamily="50" charset="-128"/>
                <a:hlinkClick r:id="rId2"/>
              </a:rPr>
              <a:t>/</a:t>
            </a:r>
            <a:r>
              <a:rPr lang="ja-JP" altLang="en-US" sz="2400" dirty="0">
                <a:latin typeface="HGP創英角ｺﾞｼｯｸUB" panose="020B0900000000000000" pitchFamily="50" charset="-128"/>
                <a:ea typeface="HGP創英角ｺﾞｼｯｸUB" panose="020B0900000000000000" pitchFamily="50" charset="-128"/>
              </a:rPr>
              <a:t>」をご覧ください。</a:t>
            </a:r>
            <a:endParaRPr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お問い合わせ：０３</a:t>
            </a:r>
            <a:r>
              <a:rPr kumimoji="1" lang="en-US" altLang="ja-JP" sz="2400" dirty="0">
                <a:latin typeface="HGP創英角ｺﾞｼｯｸUB" panose="020B0900000000000000" pitchFamily="50" charset="-128"/>
                <a:ea typeface="HGP創英角ｺﾞｼｯｸUB" panose="020B0900000000000000" pitchFamily="50" charset="-128"/>
              </a:rPr>
              <a:t>-</a:t>
            </a:r>
            <a:r>
              <a:rPr kumimoji="1" lang="ja-JP" altLang="en-US" sz="2400" dirty="0">
                <a:latin typeface="HGP創英角ｺﾞｼｯｸUB" panose="020B0900000000000000" pitchFamily="50" charset="-128"/>
                <a:ea typeface="HGP創英角ｺﾞｼｯｸUB" panose="020B0900000000000000" pitchFamily="50" charset="-128"/>
              </a:rPr>
              <a:t>３２６６</a:t>
            </a:r>
            <a:r>
              <a:rPr kumimoji="1" lang="en-US" altLang="ja-JP" sz="2400" dirty="0">
                <a:latin typeface="HGP創英角ｺﾞｼｯｸUB" panose="020B0900000000000000" pitchFamily="50" charset="-128"/>
                <a:ea typeface="HGP創英角ｺﾞｼｯｸUB" panose="020B0900000000000000" pitchFamily="50" charset="-128"/>
              </a:rPr>
              <a:t>-</a:t>
            </a:r>
            <a:r>
              <a:rPr kumimoji="1" lang="ja-JP" altLang="en-US" sz="2400" dirty="0">
                <a:latin typeface="HGP創英角ｺﾞｼｯｸUB" panose="020B0900000000000000" pitchFamily="50" charset="-128"/>
                <a:ea typeface="HGP創英角ｺﾞｼｯｸUB" panose="020B0900000000000000" pitchFamily="50" charset="-128"/>
              </a:rPr>
              <a:t>６８８３　担当：谷田・篠</a:t>
            </a:r>
          </a:p>
        </p:txBody>
      </p:sp>
    </p:spTree>
    <p:extLst>
      <p:ext uri="{BB962C8B-B14F-4D97-AF65-F5344CB8AC3E}">
        <p14:creationId xmlns:p14="http://schemas.microsoft.com/office/powerpoint/2010/main" val="792597390"/>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5502" y="292480"/>
            <a:ext cx="9073008" cy="3448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2400" dirty="0">
                <a:solidFill>
                  <a:srgbClr val="FF0000"/>
                </a:solidFill>
                <a:effectLst>
                  <a:outerShdw blurRad="50800" dist="38100" dir="5400000" algn="t" rotWithShape="0">
                    <a:prstClr val="black">
                      <a:alpha val="40000"/>
                    </a:prstClr>
                  </a:outerShdw>
                </a:effectLst>
                <a:latin typeface="HGS創英角ｺﾞｼｯｸUB" panose="020B0900000000000000" pitchFamily="50" charset="-128"/>
                <a:ea typeface="HGS創英角ｺﾞｼｯｸUB" panose="020B0900000000000000" pitchFamily="50" charset="-128"/>
              </a:rPr>
              <a:t>シーズ・ニーズマッチング交流会２０１７」の開催結果</a:t>
            </a:r>
          </a:p>
        </p:txBody>
      </p:sp>
      <p:cxnSp>
        <p:nvCxnSpPr>
          <p:cNvPr id="6" name="直線コネクタ 5"/>
          <p:cNvCxnSpPr/>
          <p:nvPr/>
        </p:nvCxnSpPr>
        <p:spPr>
          <a:xfrm>
            <a:off x="395538" y="637305"/>
            <a:ext cx="8352928" cy="0"/>
          </a:xfrm>
          <a:prstGeom prst="line">
            <a:avLst/>
          </a:prstGeom>
          <a:ln/>
        </p:spPr>
        <p:style>
          <a:lnRef idx="3">
            <a:schemeClr val="dk1"/>
          </a:lnRef>
          <a:fillRef idx="0">
            <a:schemeClr val="dk1"/>
          </a:fillRef>
          <a:effectRef idx="2">
            <a:schemeClr val="dk1"/>
          </a:effectRef>
          <a:fontRef idx="minor">
            <a:schemeClr val="tx1"/>
          </a:fontRef>
        </p:style>
      </p:cxnSp>
      <p:cxnSp>
        <p:nvCxnSpPr>
          <p:cNvPr id="11" name="直線コネクタ 10"/>
          <p:cNvCxnSpPr/>
          <p:nvPr/>
        </p:nvCxnSpPr>
        <p:spPr>
          <a:xfrm flipH="1">
            <a:off x="395542" y="2564904"/>
            <a:ext cx="8352928" cy="0"/>
          </a:xfrm>
          <a:prstGeom prst="line">
            <a:avLst/>
          </a:prstGeom>
          <a:ln w="73025" cmpd="thinThick">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3840842" y="1767277"/>
            <a:ext cx="1462154" cy="245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923" dirty="0">
                <a:solidFill>
                  <a:prstClr val="black"/>
                </a:solidFill>
              </a:rPr>
              <a:t>（シンポジウムの様子）</a:t>
            </a:r>
          </a:p>
        </p:txBody>
      </p:sp>
      <p:sp>
        <p:nvSpPr>
          <p:cNvPr id="36" name="正方形/長方形 35"/>
          <p:cNvSpPr/>
          <p:nvPr/>
        </p:nvSpPr>
        <p:spPr>
          <a:xfrm>
            <a:off x="151939" y="1767277"/>
            <a:ext cx="1096615" cy="245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923" dirty="0">
                <a:solidFill>
                  <a:prstClr val="black"/>
                </a:solidFill>
              </a:rPr>
              <a:t>（交流の様子）</a:t>
            </a:r>
          </a:p>
        </p:txBody>
      </p:sp>
      <p:grpSp>
        <p:nvGrpSpPr>
          <p:cNvPr id="55" name="グループ化 54">
            <a:extLst>
              <a:ext uri="{FF2B5EF4-FFF2-40B4-BE49-F238E27FC236}">
                <a16:creationId xmlns:a16="http://schemas.microsoft.com/office/drawing/2014/main" id="{7E6ED98B-E0FB-4688-8A23-3D4D66D486A9}"/>
              </a:ext>
            </a:extLst>
          </p:cNvPr>
          <p:cNvGrpSpPr/>
          <p:nvPr/>
        </p:nvGrpSpPr>
        <p:grpSpPr>
          <a:xfrm>
            <a:off x="323529" y="723809"/>
            <a:ext cx="5976668" cy="976999"/>
            <a:chOff x="350490" y="426368"/>
            <a:chExt cx="6474724" cy="1058416"/>
          </a:xfrm>
        </p:grpSpPr>
        <p:sp>
          <p:nvSpPr>
            <p:cNvPr id="18" name="正方形/長方形 17"/>
            <p:cNvSpPr/>
            <p:nvPr/>
          </p:nvSpPr>
          <p:spPr>
            <a:xfrm>
              <a:off x="350490" y="426368"/>
              <a:ext cx="1482165"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en-US" altLang="ja-JP" sz="1292" dirty="0">
                  <a:solidFill>
                    <a:srgbClr val="0000FF"/>
                  </a:solidFill>
                </a:rPr>
                <a:t>【</a:t>
              </a:r>
              <a:r>
                <a:rPr lang="ja-JP" altLang="en-US" sz="1292" dirty="0">
                  <a:solidFill>
                    <a:srgbClr val="0000FF"/>
                  </a:solidFill>
                </a:rPr>
                <a:t>大阪開催</a:t>
              </a:r>
              <a:r>
                <a:rPr lang="en-US" altLang="ja-JP" sz="1292" dirty="0">
                  <a:solidFill>
                    <a:srgbClr val="0000FF"/>
                  </a:solidFill>
                </a:rPr>
                <a:t>】</a:t>
              </a:r>
              <a:endParaRPr lang="ja-JP" altLang="en-US" sz="1292" dirty="0">
                <a:solidFill>
                  <a:srgbClr val="0000FF"/>
                </a:solidFill>
              </a:endParaRPr>
            </a:p>
          </p:txBody>
        </p:sp>
        <p:sp>
          <p:nvSpPr>
            <p:cNvPr id="21" name="正方形/長方形 20"/>
            <p:cNvSpPr/>
            <p:nvPr/>
          </p:nvSpPr>
          <p:spPr>
            <a:xfrm>
              <a:off x="584519" y="620688"/>
              <a:ext cx="6142277" cy="2846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開催期間 ： 平成２９年１２月１９日（火）・２０日（水）１０：００～１６：００</a:t>
              </a:r>
            </a:p>
          </p:txBody>
        </p:sp>
        <p:sp>
          <p:nvSpPr>
            <p:cNvPr id="22" name="正方形/長方形 21"/>
            <p:cNvSpPr/>
            <p:nvPr/>
          </p:nvSpPr>
          <p:spPr>
            <a:xfrm>
              <a:off x="584515" y="836712"/>
              <a:ext cx="6084676"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開催場所 ： ＯＭＭ（大阪マーチャンダイズマート）２階Ａホール</a:t>
              </a:r>
            </a:p>
          </p:txBody>
        </p:sp>
        <p:sp>
          <p:nvSpPr>
            <p:cNvPr id="23" name="正方形/長方形 22"/>
            <p:cNvSpPr/>
            <p:nvPr/>
          </p:nvSpPr>
          <p:spPr>
            <a:xfrm>
              <a:off x="582860" y="1023929"/>
              <a:ext cx="2730303"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出展参加 ： ６４企業・団体</a:t>
              </a:r>
            </a:p>
          </p:txBody>
        </p:sp>
        <p:sp>
          <p:nvSpPr>
            <p:cNvPr id="24" name="正方形/長方形 23"/>
            <p:cNvSpPr/>
            <p:nvPr/>
          </p:nvSpPr>
          <p:spPr>
            <a:xfrm>
              <a:off x="584521" y="1207397"/>
              <a:ext cx="6240693"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特別企画 ： 「就労場面における自立支援機器を考えるシンポジウム」</a:t>
              </a:r>
            </a:p>
          </p:txBody>
        </p:sp>
        <p:cxnSp>
          <p:nvCxnSpPr>
            <p:cNvPr id="32" name="直線コネクタ 31"/>
            <p:cNvCxnSpPr/>
            <p:nvPr/>
          </p:nvCxnSpPr>
          <p:spPr>
            <a:xfrm>
              <a:off x="584515" y="656784"/>
              <a:ext cx="0" cy="828000"/>
            </a:xfrm>
            <a:prstGeom prst="line">
              <a:avLst/>
            </a:prstGeom>
            <a:ln w="31750">
              <a:solidFill>
                <a:srgbClr val="0000FF"/>
              </a:solidFill>
            </a:ln>
          </p:spPr>
          <p:style>
            <a:lnRef idx="1">
              <a:schemeClr val="accent1"/>
            </a:lnRef>
            <a:fillRef idx="0">
              <a:schemeClr val="accent1"/>
            </a:fillRef>
            <a:effectRef idx="0">
              <a:schemeClr val="accent1"/>
            </a:effectRef>
            <a:fontRef idx="minor">
              <a:schemeClr val="tx1"/>
            </a:fontRef>
          </p:style>
        </p:cxnSp>
      </p:grpSp>
      <p:sp>
        <p:nvSpPr>
          <p:cNvPr id="49" name="正方形/長方形 48"/>
          <p:cNvSpPr/>
          <p:nvPr/>
        </p:nvSpPr>
        <p:spPr>
          <a:xfrm>
            <a:off x="3746823" y="3648441"/>
            <a:ext cx="1622804" cy="245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923" dirty="0">
                <a:solidFill>
                  <a:prstClr val="black"/>
                </a:solidFill>
              </a:rPr>
              <a:t>（シンポジウムの様子）</a:t>
            </a:r>
          </a:p>
        </p:txBody>
      </p:sp>
      <p:sp>
        <p:nvSpPr>
          <p:cNvPr id="51" name="正方形/長方形 50"/>
          <p:cNvSpPr/>
          <p:nvPr/>
        </p:nvSpPr>
        <p:spPr>
          <a:xfrm>
            <a:off x="550705" y="3648441"/>
            <a:ext cx="1030194" cy="245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923" dirty="0">
                <a:solidFill>
                  <a:prstClr val="black"/>
                </a:solidFill>
              </a:rPr>
              <a:t>（交流の様子）</a:t>
            </a:r>
          </a:p>
        </p:txBody>
      </p:sp>
      <p:graphicFrame>
        <p:nvGraphicFramePr>
          <p:cNvPr id="2" name="表 1"/>
          <p:cNvGraphicFramePr>
            <a:graphicFrameLocks noGrp="1"/>
          </p:cNvGraphicFramePr>
          <p:nvPr>
            <p:extLst/>
          </p:nvPr>
        </p:nvGraphicFramePr>
        <p:xfrm>
          <a:off x="5557953" y="1036119"/>
          <a:ext cx="3068652" cy="600894"/>
        </p:xfrm>
        <a:graphic>
          <a:graphicData uri="http://schemas.openxmlformats.org/drawingml/2006/table">
            <a:tbl>
              <a:tblPr firstRow="1" bandRow="1">
                <a:tableStyleId>{5C22544A-7EE6-4342-B048-85BDC9FD1C3A}</a:tableStyleId>
              </a:tblPr>
              <a:tblGrid>
                <a:gridCol w="767163">
                  <a:extLst>
                    <a:ext uri="{9D8B030D-6E8A-4147-A177-3AD203B41FA5}">
                      <a16:colId xmlns:a16="http://schemas.microsoft.com/office/drawing/2014/main" val="20000"/>
                    </a:ext>
                  </a:extLst>
                </a:gridCol>
                <a:gridCol w="767163">
                  <a:extLst>
                    <a:ext uri="{9D8B030D-6E8A-4147-A177-3AD203B41FA5}">
                      <a16:colId xmlns:a16="http://schemas.microsoft.com/office/drawing/2014/main" val="20001"/>
                    </a:ext>
                  </a:extLst>
                </a:gridCol>
                <a:gridCol w="827954">
                  <a:extLst>
                    <a:ext uri="{9D8B030D-6E8A-4147-A177-3AD203B41FA5}">
                      <a16:colId xmlns:a16="http://schemas.microsoft.com/office/drawing/2014/main" val="20002"/>
                    </a:ext>
                  </a:extLst>
                </a:gridCol>
                <a:gridCol w="706372">
                  <a:extLst>
                    <a:ext uri="{9D8B030D-6E8A-4147-A177-3AD203B41FA5}">
                      <a16:colId xmlns:a16="http://schemas.microsoft.com/office/drawing/2014/main" val="20003"/>
                    </a:ext>
                  </a:extLst>
                </a:gridCol>
              </a:tblGrid>
              <a:tr h="309489">
                <a:tc>
                  <a:txBody>
                    <a:bodyPr/>
                    <a:lstStyle/>
                    <a:p>
                      <a:pPr algn="ctr"/>
                      <a:r>
                        <a:rPr kumimoji="1" lang="ja-JP" altLang="en-US" sz="1300" dirty="0">
                          <a:solidFill>
                            <a:schemeClr val="bg1"/>
                          </a:solidFill>
                        </a:rPr>
                        <a:t>使う人</a:t>
                      </a:r>
                    </a:p>
                  </a:txBody>
                  <a:tcPr marT="42203" marB="42203"/>
                </a:tc>
                <a:tc>
                  <a:txBody>
                    <a:bodyPr/>
                    <a:lstStyle/>
                    <a:p>
                      <a:pPr algn="ctr"/>
                      <a:r>
                        <a:rPr kumimoji="1" lang="ja-JP" altLang="en-US" sz="1500" dirty="0">
                          <a:solidFill>
                            <a:schemeClr val="bg1"/>
                          </a:solidFill>
                        </a:rPr>
                        <a:t>作る人</a:t>
                      </a:r>
                    </a:p>
                  </a:txBody>
                  <a:tcPr marT="42203" marB="42203"/>
                </a:tc>
                <a:tc>
                  <a:txBody>
                    <a:bodyPr/>
                    <a:lstStyle/>
                    <a:p>
                      <a:pPr algn="ctr"/>
                      <a:r>
                        <a:rPr kumimoji="1" lang="ja-JP" altLang="en-US" sz="1500" dirty="0">
                          <a:solidFill>
                            <a:schemeClr val="bg1"/>
                          </a:solidFill>
                        </a:rPr>
                        <a:t>その他</a:t>
                      </a:r>
                    </a:p>
                  </a:txBody>
                  <a:tcPr marT="42203" marB="42203"/>
                </a:tc>
                <a:tc>
                  <a:txBody>
                    <a:bodyPr/>
                    <a:lstStyle/>
                    <a:p>
                      <a:pPr algn="ctr"/>
                      <a:r>
                        <a:rPr kumimoji="1" lang="ja-JP" altLang="en-US" sz="1500" dirty="0">
                          <a:solidFill>
                            <a:schemeClr val="bg1"/>
                          </a:solidFill>
                        </a:rPr>
                        <a:t>合計</a:t>
                      </a:r>
                    </a:p>
                  </a:txBody>
                  <a:tcPr marT="42203" marB="42203"/>
                </a:tc>
                <a:extLst>
                  <a:ext uri="{0D108BD9-81ED-4DB2-BD59-A6C34878D82A}">
                    <a16:rowId xmlns:a16="http://schemas.microsoft.com/office/drawing/2014/main" val="10000"/>
                  </a:ext>
                </a:extLst>
              </a:tr>
              <a:tr h="287888">
                <a:tc>
                  <a:txBody>
                    <a:bodyPr/>
                    <a:lstStyle/>
                    <a:p>
                      <a:pPr algn="r"/>
                      <a:r>
                        <a:rPr kumimoji="1" lang="ja-JP" altLang="en-US" sz="1300" dirty="0"/>
                        <a:t>８２人</a:t>
                      </a:r>
                    </a:p>
                  </a:txBody>
                  <a:tcPr marT="42203" marB="42203"/>
                </a:tc>
                <a:tc>
                  <a:txBody>
                    <a:bodyPr/>
                    <a:lstStyle/>
                    <a:p>
                      <a:pPr algn="r"/>
                      <a:r>
                        <a:rPr kumimoji="1" lang="ja-JP" altLang="en-US" sz="1300" dirty="0"/>
                        <a:t>５６人</a:t>
                      </a:r>
                    </a:p>
                  </a:txBody>
                  <a:tcPr marT="42203" marB="42203"/>
                </a:tc>
                <a:tc>
                  <a:txBody>
                    <a:bodyPr/>
                    <a:lstStyle/>
                    <a:p>
                      <a:pPr algn="r"/>
                      <a:r>
                        <a:rPr kumimoji="1" lang="ja-JP" altLang="en-US" sz="1300" dirty="0"/>
                        <a:t>１６９人</a:t>
                      </a:r>
                    </a:p>
                  </a:txBody>
                  <a:tcPr marT="42203" marB="42203"/>
                </a:tc>
                <a:tc>
                  <a:txBody>
                    <a:bodyPr/>
                    <a:lstStyle/>
                    <a:p>
                      <a:pPr algn="r"/>
                      <a:r>
                        <a:rPr kumimoji="1" lang="ja-JP" altLang="en-US" sz="1300" dirty="0"/>
                        <a:t>３０７人</a:t>
                      </a:r>
                    </a:p>
                  </a:txBody>
                  <a:tcPr marT="42203" marB="42203"/>
                </a:tc>
                <a:extLst>
                  <a:ext uri="{0D108BD9-81ED-4DB2-BD59-A6C34878D82A}">
                    <a16:rowId xmlns:a16="http://schemas.microsoft.com/office/drawing/2014/main" val="10001"/>
                  </a:ext>
                </a:extLst>
              </a:tr>
            </a:tbl>
          </a:graphicData>
        </a:graphic>
      </p:graphicFrame>
      <p:sp>
        <p:nvSpPr>
          <p:cNvPr id="3" name="正方形/長方形 2"/>
          <p:cNvSpPr/>
          <p:nvPr/>
        </p:nvSpPr>
        <p:spPr>
          <a:xfrm>
            <a:off x="5569373" y="762190"/>
            <a:ext cx="3057231" cy="26584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1292" dirty="0">
                <a:solidFill>
                  <a:prstClr val="black"/>
                </a:solidFill>
              </a:rPr>
              <a:t>一般来場者数</a:t>
            </a:r>
          </a:p>
        </p:txBody>
      </p:sp>
      <p:graphicFrame>
        <p:nvGraphicFramePr>
          <p:cNvPr id="30" name="表 29"/>
          <p:cNvGraphicFramePr>
            <a:graphicFrameLocks noGrp="1"/>
          </p:cNvGraphicFramePr>
          <p:nvPr>
            <p:extLst/>
          </p:nvPr>
        </p:nvGraphicFramePr>
        <p:xfrm>
          <a:off x="5635503" y="2897249"/>
          <a:ext cx="2974486" cy="658472"/>
        </p:xfrm>
        <a:graphic>
          <a:graphicData uri="http://schemas.openxmlformats.org/drawingml/2006/table">
            <a:tbl>
              <a:tblPr firstRow="1" bandRow="1">
                <a:tableStyleId>{21E4AEA4-8DFA-4A89-87EB-49C32662AFE0}</a:tableStyleId>
              </a:tblPr>
              <a:tblGrid>
                <a:gridCol w="743620">
                  <a:extLst>
                    <a:ext uri="{9D8B030D-6E8A-4147-A177-3AD203B41FA5}">
                      <a16:colId xmlns:a16="http://schemas.microsoft.com/office/drawing/2014/main" val="20000"/>
                    </a:ext>
                  </a:extLst>
                </a:gridCol>
                <a:gridCol w="743622">
                  <a:extLst>
                    <a:ext uri="{9D8B030D-6E8A-4147-A177-3AD203B41FA5}">
                      <a16:colId xmlns:a16="http://schemas.microsoft.com/office/drawing/2014/main" val="20001"/>
                    </a:ext>
                  </a:extLst>
                </a:gridCol>
                <a:gridCol w="743622">
                  <a:extLst>
                    <a:ext uri="{9D8B030D-6E8A-4147-A177-3AD203B41FA5}">
                      <a16:colId xmlns:a16="http://schemas.microsoft.com/office/drawing/2014/main" val="20002"/>
                    </a:ext>
                  </a:extLst>
                </a:gridCol>
                <a:gridCol w="743622">
                  <a:extLst>
                    <a:ext uri="{9D8B030D-6E8A-4147-A177-3AD203B41FA5}">
                      <a16:colId xmlns:a16="http://schemas.microsoft.com/office/drawing/2014/main" val="20003"/>
                    </a:ext>
                  </a:extLst>
                </a:gridCol>
              </a:tblGrid>
              <a:tr h="315634">
                <a:tc>
                  <a:txBody>
                    <a:bodyPr/>
                    <a:lstStyle/>
                    <a:p>
                      <a:pPr algn="ctr"/>
                      <a:r>
                        <a:rPr kumimoji="1" lang="ja-JP" altLang="en-US" sz="1300" dirty="0"/>
                        <a:t>使う人</a:t>
                      </a:r>
                      <a:endParaRPr kumimoji="1" lang="ja-JP" altLang="en-US" sz="1300" dirty="0">
                        <a:solidFill>
                          <a:schemeClr val="bg1"/>
                        </a:solidFill>
                      </a:endParaRPr>
                    </a:p>
                  </a:txBody>
                  <a:tcPr marT="42203" marB="42203"/>
                </a:tc>
                <a:tc>
                  <a:txBody>
                    <a:bodyPr/>
                    <a:lstStyle/>
                    <a:p>
                      <a:pPr algn="ctr"/>
                      <a:r>
                        <a:rPr kumimoji="1" lang="ja-JP" altLang="en-US" sz="1300" dirty="0"/>
                        <a:t>作る人</a:t>
                      </a:r>
                      <a:endParaRPr kumimoji="1" lang="ja-JP" altLang="en-US" sz="1300" dirty="0">
                        <a:solidFill>
                          <a:schemeClr val="bg1"/>
                        </a:solidFill>
                      </a:endParaRPr>
                    </a:p>
                  </a:txBody>
                  <a:tcPr marT="42203" marB="42203"/>
                </a:tc>
                <a:tc>
                  <a:txBody>
                    <a:bodyPr/>
                    <a:lstStyle/>
                    <a:p>
                      <a:pPr algn="ctr"/>
                      <a:r>
                        <a:rPr kumimoji="1" lang="ja-JP" altLang="en-US" sz="1300" dirty="0">
                          <a:solidFill>
                            <a:schemeClr val="bg1"/>
                          </a:solidFill>
                        </a:rPr>
                        <a:t>その他</a:t>
                      </a:r>
                    </a:p>
                  </a:txBody>
                  <a:tcPr marT="42203" marB="42203"/>
                </a:tc>
                <a:tc>
                  <a:txBody>
                    <a:bodyPr/>
                    <a:lstStyle/>
                    <a:p>
                      <a:pPr algn="ctr"/>
                      <a:r>
                        <a:rPr kumimoji="1" lang="ja-JP" altLang="en-US" sz="1300" dirty="0"/>
                        <a:t>合計</a:t>
                      </a:r>
                      <a:endParaRPr kumimoji="1" lang="ja-JP" altLang="en-US" sz="1300" dirty="0">
                        <a:solidFill>
                          <a:schemeClr val="bg1"/>
                        </a:solidFill>
                      </a:endParaRPr>
                    </a:p>
                  </a:txBody>
                  <a:tcPr marT="42203" marB="42203"/>
                </a:tc>
                <a:extLst>
                  <a:ext uri="{0D108BD9-81ED-4DB2-BD59-A6C34878D82A}">
                    <a16:rowId xmlns:a16="http://schemas.microsoft.com/office/drawing/2014/main" val="10000"/>
                  </a:ext>
                </a:extLst>
              </a:tr>
              <a:tr h="342838">
                <a:tc>
                  <a:txBody>
                    <a:bodyPr/>
                    <a:lstStyle/>
                    <a:p>
                      <a:pPr algn="r"/>
                      <a:r>
                        <a:rPr kumimoji="1" lang="ja-JP" altLang="en-US" sz="1300" dirty="0"/>
                        <a:t>３８人</a:t>
                      </a:r>
                    </a:p>
                  </a:txBody>
                  <a:tcPr marT="42203" marB="42203"/>
                </a:tc>
                <a:tc>
                  <a:txBody>
                    <a:bodyPr/>
                    <a:lstStyle/>
                    <a:p>
                      <a:pPr algn="r"/>
                      <a:r>
                        <a:rPr kumimoji="1" lang="ja-JP" altLang="en-US" sz="1300" dirty="0"/>
                        <a:t>１９人</a:t>
                      </a:r>
                    </a:p>
                  </a:txBody>
                  <a:tcPr marT="42203" marB="42203"/>
                </a:tc>
                <a:tc>
                  <a:txBody>
                    <a:bodyPr/>
                    <a:lstStyle/>
                    <a:p>
                      <a:pPr algn="r"/>
                      <a:r>
                        <a:rPr kumimoji="1" lang="ja-JP" altLang="en-US" sz="1300" dirty="0"/>
                        <a:t>７７人</a:t>
                      </a:r>
                    </a:p>
                  </a:txBody>
                  <a:tcPr marT="42203" marB="42203"/>
                </a:tc>
                <a:tc>
                  <a:txBody>
                    <a:bodyPr/>
                    <a:lstStyle/>
                    <a:p>
                      <a:pPr algn="r"/>
                      <a:r>
                        <a:rPr kumimoji="1" lang="ja-JP" altLang="en-US" sz="1300" dirty="0"/>
                        <a:t>１３４人</a:t>
                      </a:r>
                    </a:p>
                  </a:txBody>
                  <a:tcPr marT="42203" marB="42203"/>
                </a:tc>
                <a:extLst>
                  <a:ext uri="{0D108BD9-81ED-4DB2-BD59-A6C34878D82A}">
                    <a16:rowId xmlns:a16="http://schemas.microsoft.com/office/drawing/2014/main" val="10001"/>
                  </a:ext>
                </a:extLst>
              </a:tr>
            </a:tbl>
          </a:graphicData>
        </a:graphic>
      </p:graphicFrame>
      <p:sp>
        <p:nvSpPr>
          <p:cNvPr id="31" name="正方形/長方形 30"/>
          <p:cNvSpPr/>
          <p:nvPr/>
        </p:nvSpPr>
        <p:spPr>
          <a:xfrm>
            <a:off x="5635503" y="2631373"/>
            <a:ext cx="2967508" cy="265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1292" dirty="0">
                <a:solidFill>
                  <a:prstClr val="black"/>
                </a:solidFill>
              </a:rPr>
              <a:t>一般来場者数</a:t>
            </a:r>
          </a:p>
        </p:txBody>
      </p:sp>
      <p:cxnSp>
        <p:nvCxnSpPr>
          <p:cNvPr id="33" name="直線コネクタ 32"/>
          <p:cNvCxnSpPr/>
          <p:nvPr/>
        </p:nvCxnSpPr>
        <p:spPr>
          <a:xfrm flipH="1">
            <a:off x="323530" y="4426034"/>
            <a:ext cx="8352928" cy="0"/>
          </a:xfrm>
          <a:prstGeom prst="line">
            <a:avLst/>
          </a:prstGeom>
          <a:ln w="73025" cmpd="thinThick">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6" name="グループ化 55">
            <a:extLst>
              <a:ext uri="{FF2B5EF4-FFF2-40B4-BE49-F238E27FC236}">
                <a16:creationId xmlns:a16="http://schemas.microsoft.com/office/drawing/2014/main" id="{0AAA3416-156A-4703-BA90-B29D0E0F37B8}"/>
              </a:ext>
            </a:extLst>
          </p:cNvPr>
          <p:cNvGrpSpPr/>
          <p:nvPr/>
        </p:nvGrpSpPr>
        <p:grpSpPr>
          <a:xfrm>
            <a:off x="341673" y="2611229"/>
            <a:ext cx="5968073" cy="976999"/>
            <a:chOff x="350490" y="2514600"/>
            <a:chExt cx="6465412" cy="1058416"/>
          </a:xfrm>
        </p:grpSpPr>
        <p:sp>
          <p:nvSpPr>
            <p:cNvPr id="20" name="正方形/長方形 19"/>
            <p:cNvSpPr/>
            <p:nvPr/>
          </p:nvSpPr>
          <p:spPr>
            <a:xfrm>
              <a:off x="350490" y="2514600"/>
              <a:ext cx="1482165"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en-US" altLang="ja-JP" sz="1292" dirty="0">
                  <a:solidFill>
                    <a:srgbClr val="FF0000"/>
                  </a:solidFill>
                </a:rPr>
                <a:t>【</a:t>
              </a:r>
              <a:r>
                <a:rPr lang="ja-JP" altLang="en-US" sz="1292" dirty="0">
                  <a:solidFill>
                    <a:srgbClr val="FF0000"/>
                  </a:solidFill>
                </a:rPr>
                <a:t>福岡開催</a:t>
              </a:r>
              <a:r>
                <a:rPr lang="en-US" altLang="ja-JP" sz="1292" dirty="0">
                  <a:solidFill>
                    <a:srgbClr val="FF0000"/>
                  </a:solidFill>
                </a:rPr>
                <a:t>】</a:t>
              </a:r>
              <a:endParaRPr lang="ja-JP" altLang="en-US" sz="1292" dirty="0">
                <a:solidFill>
                  <a:srgbClr val="FF0000"/>
                </a:solidFill>
              </a:endParaRPr>
            </a:p>
          </p:txBody>
        </p:sp>
        <p:sp>
          <p:nvSpPr>
            <p:cNvPr id="26" name="正方形/長方形 25"/>
            <p:cNvSpPr/>
            <p:nvPr/>
          </p:nvSpPr>
          <p:spPr>
            <a:xfrm>
              <a:off x="584519" y="2708920"/>
              <a:ext cx="5880649"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開催期間 ： 平成３０年１月１６日（火）・１７日（水）１０：００～１６：００</a:t>
              </a:r>
            </a:p>
          </p:txBody>
        </p:sp>
        <p:sp>
          <p:nvSpPr>
            <p:cNvPr id="27" name="正方形/長方形 26"/>
            <p:cNvSpPr/>
            <p:nvPr/>
          </p:nvSpPr>
          <p:spPr>
            <a:xfrm>
              <a:off x="584515" y="2924944"/>
              <a:ext cx="6084676"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開催場所 ： 福岡ファッションビル８階Ａホール</a:t>
              </a:r>
            </a:p>
          </p:txBody>
        </p:sp>
        <p:sp>
          <p:nvSpPr>
            <p:cNvPr id="28" name="正方形/長方形 27"/>
            <p:cNvSpPr/>
            <p:nvPr/>
          </p:nvSpPr>
          <p:spPr>
            <a:xfrm>
              <a:off x="575209" y="3108412"/>
              <a:ext cx="2730303"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出展参加 ：  ５２企業・団体</a:t>
              </a:r>
            </a:p>
          </p:txBody>
        </p:sp>
        <p:cxnSp>
          <p:nvCxnSpPr>
            <p:cNvPr id="47" name="直線コネクタ 46"/>
            <p:cNvCxnSpPr/>
            <p:nvPr/>
          </p:nvCxnSpPr>
          <p:spPr>
            <a:xfrm>
              <a:off x="584515" y="2708920"/>
              <a:ext cx="0" cy="82800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575209" y="3306688"/>
              <a:ext cx="6240693"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特別企画 ： 「就労場面における自立支援機器を考えるシンポジウム」</a:t>
              </a:r>
            </a:p>
          </p:txBody>
        </p:sp>
      </p:grpSp>
      <p:grpSp>
        <p:nvGrpSpPr>
          <p:cNvPr id="57" name="グループ化 56">
            <a:extLst>
              <a:ext uri="{FF2B5EF4-FFF2-40B4-BE49-F238E27FC236}">
                <a16:creationId xmlns:a16="http://schemas.microsoft.com/office/drawing/2014/main" id="{40437B9A-01D9-4373-BD7B-8DEF7E034CD1}"/>
              </a:ext>
            </a:extLst>
          </p:cNvPr>
          <p:cNvGrpSpPr/>
          <p:nvPr/>
        </p:nvGrpSpPr>
        <p:grpSpPr>
          <a:xfrm>
            <a:off x="323529" y="4492503"/>
            <a:ext cx="5954514" cy="944545"/>
            <a:chOff x="374491" y="4458816"/>
            <a:chExt cx="6450723" cy="1023257"/>
          </a:xfrm>
        </p:grpSpPr>
        <p:sp>
          <p:nvSpPr>
            <p:cNvPr id="38" name="正方形/長方形 37"/>
            <p:cNvSpPr/>
            <p:nvPr/>
          </p:nvSpPr>
          <p:spPr>
            <a:xfrm>
              <a:off x="374491" y="4458816"/>
              <a:ext cx="1482165"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en-US" altLang="ja-JP" sz="1292" dirty="0">
                  <a:solidFill>
                    <a:schemeClr val="tx1"/>
                  </a:solidFill>
                </a:rPr>
                <a:t>【</a:t>
              </a:r>
              <a:r>
                <a:rPr lang="ja-JP" altLang="en-US" sz="1292" dirty="0">
                  <a:solidFill>
                    <a:schemeClr val="tx1"/>
                  </a:solidFill>
                </a:rPr>
                <a:t>東京開催</a:t>
              </a:r>
              <a:r>
                <a:rPr lang="en-US" altLang="ja-JP" sz="1292" dirty="0">
                  <a:solidFill>
                    <a:schemeClr val="tx1"/>
                  </a:solidFill>
                </a:rPr>
                <a:t>】</a:t>
              </a:r>
              <a:endParaRPr lang="ja-JP" altLang="en-US" sz="1292" dirty="0">
                <a:solidFill>
                  <a:schemeClr val="tx1"/>
                </a:solidFill>
              </a:endParaRPr>
            </a:p>
          </p:txBody>
        </p:sp>
        <p:cxnSp>
          <p:nvCxnSpPr>
            <p:cNvPr id="39" name="直線コネクタ 38"/>
            <p:cNvCxnSpPr/>
            <p:nvPr/>
          </p:nvCxnSpPr>
          <p:spPr>
            <a:xfrm>
              <a:off x="575209" y="4653136"/>
              <a:ext cx="0" cy="8280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584519" y="4653136"/>
              <a:ext cx="5880649"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開催期間 ：平成３０年２月２０日（火）・２１日（水）１０：００～１６：００</a:t>
              </a:r>
            </a:p>
          </p:txBody>
        </p:sp>
        <p:sp>
          <p:nvSpPr>
            <p:cNvPr id="41" name="正方形/長方形 40"/>
            <p:cNvSpPr/>
            <p:nvPr/>
          </p:nvSpPr>
          <p:spPr>
            <a:xfrm>
              <a:off x="584515" y="4836812"/>
              <a:ext cx="6084676"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開催場所 ： ＴＯＣ有明コンベンションホール</a:t>
              </a:r>
            </a:p>
          </p:txBody>
        </p:sp>
        <p:sp>
          <p:nvSpPr>
            <p:cNvPr id="42" name="正方形/長方形 41"/>
            <p:cNvSpPr/>
            <p:nvPr/>
          </p:nvSpPr>
          <p:spPr>
            <a:xfrm>
              <a:off x="582860" y="5013571"/>
              <a:ext cx="2730303"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出展参加 ： ９２企業・団体</a:t>
              </a:r>
            </a:p>
          </p:txBody>
        </p:sp>
        <p:sp>
          <p:nvSpPr>
            <p:cNvPr id="43" name="正方形/長方形 42"/>
            <p:cNvSpPr/>
            <p:nvPr/>
          </p:nvSpPr>
          <p:spPr>
            <a:xfrm>
              <a:off x="584521" y="5215745"/>
              <a:ext cx="6240693" cy="2663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ja-JP" altLang="en-US" sz="1292" dirty="0">
                  <a:solidFill>
                    <a:prstClr val="black"/>
                  </a:solidFill>
                </a:rPr>
                <a:t>特別企画 ： 「採択企業　成果報告会」</a:t>
              </a:r>
            </a:p>
          </p:txBody>
        </p:sp>
      </p:grpSp>
      <p:sp>
        <p:nvSpPr>
          <p:cNvPr id="44" name="正方形/長方形 43"/>
          <p:cNvSpPr/>
          <p:nvPr/>
        </p:nvSpPr>
        <p:spPr>
          <a:xfrm>
            <a:off x="5618888" y="4492531"/>
            <a:ext cx="3000738" cy="26584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1292" dirty="0">
                <a:solidFill>
                  <a:prstClr val="black"/>
                </a:solidFill>
              </a:rPr>
              <a:t>一般来場者数</a:t>
            </a:r>
          </a:p>
        </p:txBody>
      </p:sp>
      <p:graphicFrame>
        <p:nvGraphicFramePr>
          <p:cNvPr id="45" name="表 44"/>
          <p:cNvGraphicFramePr>
            <a:graphicFrameLocks noGrp="1"/>
          </p:cNvGraphicFramePr>
          <p:nvPr>
            <p:extLst/>
          </p:nvPr>
        </p:nvGraphicFramePr>
        <p:xfrm>
          <a:off x="5616115" y="4767705"/>
          <a:ext cx="3013260" cy="658472"/>
        </p:xfrm>
        <a:graphic>
          <a:graphicData uri="http://schemas.openxmlformats.org/drawingml/2006/table">
            <a:tbl>
              <a:tblPr firstRow="1" bandRow="1">
                <a:tableStyleId>{073A0DAA-6AF3-43AB-8588-CEC1D06C72B9}</a:tableStyleId>
              </a:tblPr>
              <a:tblGrid>
                <a:gridCol w="753312">
                  <a:extLst>
                    <a:ext uri="{9D8B030D-6E8A-4147-A177-3AD203B41FA5}">
                      <a16:colId xmlns:a16="http://schemas.microsoft.com/office/drawing/2014/main" val="20000"/>
                    </a:ext>
                  </a:extLst>
                </a:gridCol>
                <a:gridCol w="753316">
                  <a:extLst>
                    <a:ext uri="{9D8B030D-6E8A-4147-A177-3AD203B41FA5}">
                      <a16:colId xmlns:a16="http://schemas.microsoft.com/office/drawing/2014/main" val="20001"/>
                    </a:ext>
                  </a:extLst>
                </a:gridCol>
                <a:gridCol w="753316">
                  <a:extLst>
                    <a:ext uri="{9D8B030D-6E8A-4147-A177-3AD203B41FA5}">
                      <a16:colId xmlns:a16="http://schemas.microsoft.com/office/drawing/2014/main" val="20002"/>
                    </a:ext>
                  </a:extLst>
                </a:gridCol>
                <a:gridCol w="753316">
                  <a:extLst>
                    <a:ext uri="{9D8B030D-6E8A-4147-A177-3AD203B41FA5}">
                      <a16:colId xmlns:a16="http://schemas.microsoft.com/office/drawing/2014/main" val="20003"/>
                    </a:ext>
                  </a:extLst>
                </a:gridCol>
              </a:tblGrid>
              <a:tr h="315634">
                <a:tc>
                  <a:txBody>
                    <a:bodyPr/>
                    <a:lstStyle/>
                    <a:p>
                      <a:pPr algn="ctr"/>
                      <a:r>
                        <a:rPr kumimoji="1" lang="ja-JP" altLang="en-US" sz="1300" dirty="0"/>
                        <a:t>使う人</a:t>
                      </a:r>
                      <a:endParaRPr kumimoji="1" lang="ja-JP" altLang="en-US" sz="1300" dirty="0">
                        <a:solidFill>
                          <a:schemeClr val="bg1"/>
                        </a:solidFill>
                      </a:endParaRPr>
                    </a:p>
                  </a:txBody>
                  <a:tcPr marT="42203" marB="42203"/>
                </a:tc>
                <a:tc>
                  <a:txBody>
                    <a:bodyPr/>
                    <a:lstStyle/>
                    <a:p>
                      <a:pPr algn="ctr"/>
                      <a:r>
                        <a:rPr kumimoji="1" lang="ja-JP" altLang="en-US" sz="1300" dirty="0"/>
                        <a:t>作る人</a:t>
                      </a:r>
                      <a:endParaRPr kumimoji="1" lang="ja-JP" altLang="en-US" sz="1300" dirty="0">
                        <a:solidFill>
                          <a:schemeClr val="bg1"/>
                        </a:solidFill>
                      </a:endParaRPr>
                    </a:p>
                  </a:txBody>
                  <a:tcPr marT="42203" marB="42203"/>
                </a:tc>
                <a:tc>
                  <a:txBody>
                    <a:bodyPr/>
                    <a:lstStyle/>
                    <a:p>
                      <a:pPr algn="ctr"/>
                      <a:r>
                        <a:rPr kumimoji="1" lang="ja-JP" altLang="en-US" sz="1300" dirty="0">
                          <a:solidFill>
                            <a:schemeClr val="bg1"/>
                          </a:solidFill>
                        </a:rPr>
                        <a:t>その他</a:t>
                      </a:r>
                    </a:p>
                  </a:txBody>
                  <a:tcPr marT="42203" marB="42203"/>
                </a:tc>
                <a:tc>
                  <a:txBody>
                    <a:bodyPr/>
                    <a:lstStyle/>
                    <a:p>
                      <a:pPr algn="ctr"/>
                      <a:r>
                        <a:rPr kumimoji="1" lang="ja-JP" altLang="en-US" sz="1300" dirty="0"/>
                        <a:t>合計</a:t>
                      </a:r>
                      <a:endParaRPr kumimoji="1" lang="ja-JP" altLang="en-US" sz="1300" dirty="0">
                        <a:solidFill>
                          <a:schemeClr val="bg1"/>
                        </a:solidFill>
                      </a:endParaRPr>
                    </a:p>
                  </a:txBody>
                  <a:tcPr marT="42203" marB="42203"/>
                </a:tc>
                <a:extLst>
                  <a:ext uri="{0D108BD9-81ED-4DB2-BD59-A6C34878D82A}">
                    <a16:rowId xmlns:a16="http://schemas.microsoft.com/office/drawing/2014/main" val="10000"/>
                  </a:ext>
                </a:extLst>
              </a:tr>
              <a:tr h="342838">
                <a:tc>
                  <a:txBody>
                    <a:bodyPr/>
                    <a:lstStyle/>
                    <a:p>
                      <a:pPr algn="r"/>
                      <a:r>
                        <a:rPr kumimoji="1" lang="ja-JP" altLang="en-US" sz="1300" dirty="0"/>
                        <a:t>８６人</a:t>
                      </a:r>
                    </a:p>
                  </a:txBody>
                  <a:tcPr marT="42203" marB="42203"/>
                </a:tc>
                <a:tc>
                  <a:txBody>
                    <a:bodyPr/>
                    <a:lstStyle/>
                    <a:p>
                      <a:pPr algn="r"/>
                      <a:r>
                        <a:rPr kumimoji="1" lang="ja-JP" altLang="en-US" sz="1300" dirty="0"/>
                        <a:t>８０人</a:t>
                      </a:r>
                    </a:p>
                  </a:txBody>
                  <a:tcPr marT="42203" marB="42203"/>
                </a:tc>
                <a:tc>
                  <a:txBody>
                    <a:bodyPr/>
                    <a:lstStyle/>
                    <a:p>
                      <a:pPr algn="r"/>
                      <a:r>
                        <a:rPr kumimoji="1" lang="ja-JP" altLang="en-US" sz="1300" dirty="0"/>
                        <a:t>２１９人</a:t>
                      </a:r>
                    </a:p>
                  </a:txBody>
                  <a:tcPr marT="42203" marB="42203"/>
                </a:tc>
                <a:tc>
                  <a:txBody>
                    <a:bodyPr/>
                    <a:lstStyle/>
                    <a:p>
                      <a:pPr algn="r"/>
                      <a:r>
                        <a:rPr kumimoji="1" lang="ja-JP" altLang="en-US" sz="1300" dirty="0"/>
                        <a:t>３８５人</a:t>
                      </a:r>
                    </a:p>
                  </a:txBody>
                  <a:tcPr marT="42203" marB="42203"/>
                </a:tc>
                <a:extLst>
                  <a:ext uri="{0D108BD9-81ED-4DB2-BD59-A6C34878D82A}">
                    <a16:rowId xmlns:a16="http://schemas.microsoft.com/office/drawing/2014/main" val="10001"/>
                  </a:ext>
                </a:extLst>
              </a:tr>
            </a:tbl>
          </a:graphicData>
        </a:graphic>
      </p:graphicFrame>
      <p:sp>
        <p:nvSpPr>
          <p:cNvPr id="50" name="正方形/長方形 49"/>
          <p:cNvSpPr/>
          <p:nvPr/>
        </p:nvSpPr>
        <p:spPr>
          <a:xfrm>
            <a:off x="6206173" y="5439833"/>
            <a:ext cx="1622804" cy="245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923" dirty="0">
                <a:solidFill>
                  <a:prstClr val="black"/>
                </a:solidFill>
              </a:rPr>
              <a:t>（成果報告会の様子）</a:t>
            </a:r>
          </a:p>
        </p:txBody>
      </p:sp>
      <p:sp>
        <p:nvSpPr>
          <p:cNvPr id="52" name="正方形/長方形 51"/>
          <p:cNvSpPr/>
          <p:nvPr/>
        </p:nvSpPr>
        <p:spPr>
          <a:xfrm>
            <a:off x="-80824" y="5576040"/>
            <a:ext cx="1153061" cy="245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923" dirty="0">
                <a:solidFill>
                  <a:prstClr val="black"/>
                </a:solidFill>
              </a:rPr>
              <a:t>（交流の様子）</a:t>
            </a:r>
          </a:p>
        </p:txBody>
      </p:sp>
      <p:pic>
        <p:nvPicPr>
          <p:cNvPr id="8" name="図 7">
            <a:extLst>
              <a:ext uri="{FF2B5EF4-FFF2-40B4-BE49-F238E27FC236}">
                <a16:creationId xmlns:a16="http://schemas.microsoft.com/office/drawing/2014/main" id="{D802E36F-1C59-4242-9767-8580F6F154B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6892"/>
          <a:stretch/>
        </p:blipFill>
        <p:spPr>
          <a:xfrm>
            <a:off x="1115617" y="1700808"/>
            <a:ext cx="1046925" cy="731077"/>
          </a:xfrm>
          <a:prstGeom prst="rect">
            <a:avLst/>
          </a:prstGeom>
        </p:spPr>
      </p:pic>
      <p:pic>
        <p:nvPicPr>
          <p:cNvPr id="15" name="図 14">
            <a:extLst>
              <a:ext uri="{FF2B5EF4-FFF2-40B4-BE49-F238E27FC236}">
                <a16:creationId xmlns:a16="http://schemas.microsoft.com/office/drawing/2014/main" id="{A790C722-B25A-4E42-8399-152ED6BCA5D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7751"/>
          <a:stretch/>
        </p:blipFill>
        <p:spPr>
          <a:xfrm>
            <a:off x="2245743" y="1700808"/>
            <a:ext cx="1395692" cy="756291"/>
          </a:xfrm>
          <a:prstGeom prst="rect">
            <a:avLst/>
          </a:prstGeom>
        </p:spPr>
      </p:pic>
      <p:pic>
        <p:nvPicPr>
          <p:cNvPr id="17" name="図 16">
            <a:extLst>
              <a:ext uri="{FF2B5EF4-FFF2-40B4-BE49-F238E27FC236}">
                <a16:creationId xmlns:a16="http://schemas.microsoft.com/office/drawing/2014/main" id="{15B64CB7-E2AC-4F9D-A7B8-25C4071F5EA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16302" b="18501"/>
          <a:stretch/>
        </p:blipFill>
        <p:spPr>
          <a:xfrm>
            <a:off x="5236689" y="1700808"/>
            <a:ext cx="1561846" cy="763722"/>
          </a:xfrm>
          <a:prstGeom prst="rect">
            <a:avLst/>
          </a:prstGeom>
        </p:spPr>
      </p:pic>
      <p:pic>
        <p:nvPicPr>
          <p:cNvPr id="25" name="図 24">
            <a:extLst>
              <a:ext uri="{FF2B5EF4-FFF2-40B4-BE49-F238E27FC236}">
                <a16:creationId xmlns:a16="http://schemas.microsoft.com/office/drawing/2014/main" id="{1547BA62-2E22-4E92-9803-BD5615E34DD7}"/>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133" t="31700"/>
          <a:stretch/>
        </p:blipFill>
        <p:spPr>
          <a:xfrm>
            <a:off x="6898567" y="1702871"/>
            <a:ext cx="1340858" cy="764308"/>
          </a:xfrm>
          <a:prstGeom prst="rect">
            <a:avLst/>
          </a:prstGeom>
        </p:spPr>
      </p:pic>
      <p:pic>
        <p:nvPicPr>
          <p:cNvPr id="46" name="図 45">
            <a:extLst>
              <a:ext uri="{FF2B5EF4-FFF2-40B4-BE49-F238E27FC236}">
                <a16:creationId xmlns:a16="http://schemas.microsoft.com/office/drawing/2014/main" id="{6280A57C-C212-462C-AC27-34A050A428C5}"/>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13765"/>
          <a:stretch/>
        </p:blipFill>
        <p:spPr>
          <a:xfrm>
            <a:off x="1447663" y="3595805"/>
            <a:ext cx="1130358" cy="731077"/>
          </a:xfrm>
          <a:prstGeom prst="rect">
            <a:avLst/>
          </a:prstGeom>
        </p:spPr>
      </p:pic>
      <p:pic>
        <p:nvPicPr>
          <p:cNvPr id="54" name="図 53">
            <a:extLst>
              <a:ext uri="{FF2B5EF4-FFF2-40B4-BE49-F238E27FC236}">
                <a16:creationId xmlns:a16="http://schemas.microsoft.com/office/drawing/2014/main" id="{654DF0E1-2844-4213-87CE-AFA56BCD4089}"/>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11317" t="4427" r="12961"/>
          <a:stretch/>
        </p:blipFill>
        <p:spPr>
          <a:xfrm>
            <a:off x="2637381" y="3571933"/>
            <a:ext cx="797538" cy="754949"/>
          </a:xfrm>
          <a:prstGeom prst="rect">
            <a:avLst/>
          </a:prstGeom>
        </p:spPr>
      </p:pic>
      <p:pic>
        <p:nvPicPr>
          <p:cNvPr id="59" name="図 58">
            <a:extLst>
              <a:ext uri="{FF2B5EF4-FFF2-40B4-BE49-F238E27FC236}">
                <a16:creationId xmlns:a16="http://schemas.microsoft.com/office/drawing/2014/main" id="{BEBBE2BC-C0B4-4D4A-A0A8-AA6E18FABAC3}"/>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34528" r="17963" b="14205"/>
          <a:stretch/>
        </p:blipFill>
        <p:spPr>
          <a:xfrm>
            <a:off x="5205707" y="3628488"/>
            <a:ext cx="1559768" cy="731077"/>
          </a:xfrm>
          <a:prstGeom prst="rect">
            <a:avLst/>
          </a:prstGeom>
        </p:spPr>
      </p:pic>
      <p:pic>
        <p:nvPicPr>
          <p:cNvPr id="61" name="図 60">
            <a:extLst>
              <a:ext uri="{FF2B5EF4-FFF2-40B4-BE49-F238E27FC236}">
                <a16:creationId xmlns:a16="http://schemas.microsoft.com/office/drawing/2014/main" id="{1D12154A-8913-4206-9AE2-E6B35999BB30}"/>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l="7916" t="6611"/>
          <a:stretch/>
        </p:blipFill>
        <p:spPr>
          <a:xfrm>
            <a:off x="6831944" y="3628488"/>
            <a:ext cx="961153" cy="731077"/>
          </a:xfrm>
          <a:prstGeom prst="rect">
            <a:avLst/>
          </a:prstGeom>
        </p:spPr>
      </p:pic>
      <p:pic>
        <p:nvPicPr>
          <p:cNvPr id="65" name="図 64">
            <a:extLst>
              <a:ext uri="{FF2B5EF4-FFF2-40B4-BE49-F238E27FC236}">
                <a16:creationId xmlns:a16="http://schemas.microsoft.com/office/drawing/2014/main" id="{E5941125-D17A-48BA-9176-6816ED85C5C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215152" y="5489537"/>
            <a:ext cx="1426283" cy="950855"/>
          </a:xfrm>
          <a:prstGeom prst="rect">
            <a:avLst/>
          </a:prstGeom>
        </p:spPr>
      </p:pic>
      <p:pic>
        <p:nvPicPr>
          <p:cNvPr id="67" name="図 66">
            <a:extLst>
              <a:ext uri="{FF2B5EF4-FFF2-40B4-BE49-F238E27FC236}">
                <a16:creationId xmlns:a16="http://schemas.microsoft.com/office/drawing/2014/main" id="{EEE315B1-CAAD-4C1B-8441-F85C28875E1C}"/>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l="18709" t="10198" r="16004"/>
          <a:stretch/>
        </p:blipFill>
        <p:spPr>
          <a:xfrm>
            <a:off x="3674806" y="5312902"/>
            <a:ext cx="1229538" cy="1127490"/>
          </a:xfrm>
          <a:prstGeom prst="rect">
            <a:avLst/>
          </a:prstGeom>
        </p:spPr>
      </p:pic>
      <p:pic>
        <p:nvPicPr>
          <p:cNvPr id="73" name="図 72">
            <a:extLst>
              <a:ext uri="{FF2B5EF4-FFF2-40B4-BE49-F238E27FC236}">
                <a16:creationId xmlns:a16="http://schemas.microsoft.com/office/drawing/2014/main" id="{6C46C6B7-26B4-4570-8631-697595E90D5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51864" y="5669376"/>
            <a:ext cx="1196308" cy="797538"/>
          </a:xfrm>
          <a:prstGeom prst="rect">
            <a:avLst/>
          </a:prstGeom>
        </p:spPr>
      </p:pic>
      <p:pic>
        <p:nvPicPr>
          <p:cNvPr id="81" name="図 80">
            <a:extLst>
              <a:ext uri="{FF2B5EF4-FFF2-40B4-BE49-F238E27FC236}">
                <a16:creationId xmlns:a16="http://schemas.microsoft.com/office/drawing/2014/main" id="{B932B48C-C917-4F19-AB65-F3B56A8B4557}"/>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r="7479"/>
          <a:stretch/>
        </p:blipFill>
        <p:spPr>
          <a:xfrm>
            <a:off x="855675" y="5486773"/>
            <a:ext cx="1323444" cy="953619"/>
          </a:xfrm>
          <a:prstGeom prst="rect">
            <a:avLst/>
          </a:prstGeom>
        </p:spPr>
      </p:pic>
      <p:pic>
        <p:nvPicPr>
          <p:cNvPr id="83" name="図 82">
            <a:extLst>
              <a:ext uri="{FF2B5EF4-FFF2-40B4-BE49-F238E27FC236}">
                <a16:creationId xmlns:a16="http://schemas.microsoft.com/office/drawing/2014/main" id="{9EC507DD-78DD-438A-83CC-B15B87735988}"/>
              </a:ext>
            </a:extLst>
          </p:cNvPr>
          <p:cNvPicPr>
            <a:picLocks noChangeAspect="1"/>
          </p:cNvPicPr>
          <p:nvPr/>
        </p:nvPicPr>
        <p:blipFill rotWithShape="1">
          <a:blip r:embed="rId14" cstate="print">
            <a:extLst>
              <a:ext uri="{28A0092B-C50C-407E-A947-70E740481C1C}">
                <a14:useLocalDpi xmlns:a14="http://schemas.microsoft.com/office/drawing/2010/main" val="0"/>
              </a:ext>
            </a:extLst>
          </a:blip>
          <a:srcRect l="14088" t="7476"/>
          <a:stretch/>
        </p:blipFill>
        <p:spPr>
          <a:xfrm>
            <a:off x="6483099" y="5660452"/>
            <a:ext cx="1129846" cy="811213"/>
          </a:xfrm>
          <a:prstGeom prst="rect">
            <a:avLst/>
          </a:prstGeom>
        </p:spPr>
      </p:pic>
      <p:pic>
        <p:nvPicPr>
          <p:cNvPr id="85" name="図 84">
            <a:extLst>
              <a:ext uri="{FF2B5EF4-FFF2-40B4-BE49-F238E27FC236}">
                <a16:creationId xmlns:a16="http://schemas.microsoft.com/office/drawing/2014/main" id="{9F7D2C29-C586-4F38-897D-D3DBF0E5796D}"/>
              </a:ext>
            </a:extLst>
          </p:cNvPr>
          <p:cNvPicPr>
            <a:picLocks noChangeAspect="1"/>
          </p:cNvPicPr>
          <p:nvPr/>
        </p:nvPicPr>
        <p:blipFill rotWithShape="1">
          <a:blip r:embed="rId15" cstate="print">
            <a:extLst>
              <a:ext uri="{28A0092B-C50C-407E-A947-70E740481C1C}">
                <a14:useLocalDpi xmlns:a14="http://schemas.microsoft.com/office/drawing/2010/main" val="0"/>
              </a:ext>
            </a:extLst>
          </a:blip>
          <a:srcRect l="19956"/>
          <a:stretch/>
        </p:blipFill>
        <p:spPr>
          <a:xfrm>
            <a:off x="4928840" y="5446864"/>
            <a:ext cx="1196308" cy="996377"/>
          </a:xfrm>
          <a:prstGeom prst="rect">
            <a:avLst/>
          </a:prstGeom>
        </p:spPr>
      </p:pic>
    </p:spTree>
    <p:extLst>
      <p:ext uri="{BB962C8B-B14F-4D97-AF65-F5344CB8AC3E}">
        <p14:creationId xmlns:p14="http://schemas.microsoft.com/office/powerpoint/2010/main" val="1490740206"/>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5502" y="292480"/>
            <a:ext cx="9073008" cy="3448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sz="2400" dirty="0">
                <a:solidFill>
                  <a:srgbClr val="FF0000"/>
                </a:solidFill>
                <a:effectLst>
                  <a:outerShdw blurRad="50800" dist="38100" dir="5400000" algn="t" rotWithShape="0">
                    <a:prstClr val="black">
                      <a:alpha val="40000"/>
                    </a:prstClr>
                  </a:outerShdw>
                </a:effectLst>
                <a:latin typeface="HGS創英角ｺﾞｼｯｸUB" panose="020B0900000000000000" pitchFamily="50" charset="-128"/>
                <a:ea typeface="HGS創英角ｺﾞｼｯｸUB" panose="020B0900000000000000" pitchFamily="50" charset="-128"/>
              </a:rPr>
              <a:t>シーズ・ニーズマッチング交流会２０１７」参加者の感想</a:t>
            </a:r>
          </a:p>
        </p:txBody>
      </p:sp>
      <p:cxnSp>
        <p:nvCxnSpPr>
          <p:cNvPr id="6" name="直線コネクタ 5"/>
          <p:cNvCxnSpPr/>
          <p:nvPr/>
        </p:nvCxnSpPr>
        <p:spPr>
          <a:xfrm>
            <a:off x="179517" y="703774"/>
            <a:ext cx="8712968" cy="0"/>
          </a:xfrm>
          <a:prstGeom prst="line">
            <a:avLst/>
          </a:prstGeom>
          <a:ln/>
        </p:spPr>
        <p:style>
          <a:lnRef idx="3">
            <a:schemeClr val="dk1"/>
          </a:lnRef>
          <a:fillRef idx="0">
            <a:schemeClr val="dk1"/>
          </a:fillRef>
          <a:effectRef idx="2">
            <a:schemeClr val="dk1"/>
          </a:effectRef>
          <a:fontRef idx="minor">
            <a:schemeClr val="tx1"/>
          </a:fontRef>
        </p:style>
      </p:cxnSp>
      <p:sp>
        <p:nvSpPr>
          <p:cNvPr id="7" name="正方形/長方形 6"/>
          <p:cNvSpPr/>
          <p:nvPr/>
        </p:nvSpPr>
        <p:spPr>
          <a:xfrm>
            <a:off x="317989" y="770243"/>
            <a:ext cx="2160240" cy="245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en-US" altLang="ja-JP" dirty="0">
                <a:solidFill>
                  <a:srgbClr val="FF0000"/>
                </a:solidFill>
                <a:latin typeface="+mj-ea"/>
                <a:ea typeface="+mj-ea"/>
                <a:cs typeface="Meiryo UI" panose="020B0604030504040204" pitchFamily="50" charset="-128"/>
              </a:rPr>
              <a:t>【</a:t>
            </a:r>
            <a:r>
              <a:rPr lang="ja-JP" altLang="en-US" dirty="0">
                <a:solidFill>
                  <a:srgbClr val="FF0000"/>
                </a:solidFill>
                <a:latin typeface="+mj-ea"/>
                <a:ea typeface="+mj-ea"/>
                <a:cs typeface="Meiryo UI" panose="020B0604030504040204" pitchFamily="50" charset="-128"/>
              </a:rPr>
              <a:t>一般来場者の声</a:t>
            </a:r>
            <a:r>
              <a:rPr lang="en-US" altLang="ja-JP" dirty="0">
                <a:solidFill>
                  <a:srgbClr val="FF0000"/>
                </a:solidFill>
                <a:latin typeface="+mj-ea"/>
                <a:ea typeface="+mj-ea"/>
                <a:cs typeface="Meiryo UI" panose="020B0604030504040204" pitchFamily="50" charset="-128"/>
              </a:rPr>
              <a:t>】</a:t>
            </a:r>
            <a:endParaRPr lang="ja-JP" altLang="en-US" dirty="0">
              <a:solidFill>
                <a:srgbClr val="FF0000"/>
              </a:solidFill>
              <a:latin typeface="+mj-ea"/>
              <a:ea typeface="+mj-ea"/>
              <a:cs typeface="Meiryo UI" panose="020B0604030504040204" pitchFamily="50" charset="-128"/>
            </a:endParaRPr>
          </a:p>
        </p:txBody>
      </p:sp>
      <p:graphicFrame>
        <p:nvGraphicFramePr>
          <p:cNvPr id="28" name="表 27"/>
          <p:cNvGraphicFramePr>
            <a:graphicFrameLocks noGrp="1"/>
          </p:cNvGraphicFramePr>
          <p:nvPr>
            <p:extLst/>
          </p:nvPr>
        </p:nvGraphicFramePr>
        <p:xfrm>
          <a:off x="323529" y="1016090"/>
          <a:ext cx="8568952" cy="1802700"/>
        </p:xfrm>
        <a:graphic>
          <a:graphicData uri="http://schemas.openxmlformats.org/drawingml/2006/table">
            <a:tbl>
              <a:tblPr firstRow="1" bandRow="1">
                <a:tableStyleId>{0E3FDE45-AF77-4B5C-9715-49D594BDF05E}</a:tableStyleId>
              </a:tblPr>
              <a:tblGrid>
                <a:gridCol w="7173103">
                  <a:extLst>
                    <a:ext uri="{9D8B030D-6E8A-4147-A177-3AD203B41FA5}">
                      <a16:colId xmlns:a16="http://schemas.microsoft.com/office/drawing/2014/main" val="20000"/>
                    </a:ext>
                  </a:extLst>
                </a:gridCol>
                <a:gridCol w="1395849">
                  <a:extLst>
                    <a:ext uri="{9D8B030D-6E8A-4147-A177-3AD203B41FA5}">
                      <a16:colId xmlns:a16="http://schemas.microsoft.com/office/drawing/2014/main" val="20001"/>
                    </a:ext>
                  </a:extLst>
                </a:gridCol>
              </a:tblGrid>
              <a:tr h="300450">
                <a:tc>
                  <a:txBody>
                    <a:bodyPr/>
                    <a:lstStyle/>
                    <a:p>
                      <a:pPr marL="0" marR="0" lvl="0" indent="0" algn="l" defTabSz="9140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eiryo UI" panose="020B0604030504040204" pitchFamily="50" charset="-128"/>
                        </a:rPr>
                        <a:t>導入できるかは別として、今、不満がある点を改善してくれるものが多かった。</a:t>
                      </a:r>
                    </a:p>
                  </a:txBody>
                  <a:tcPr marT="42203" marB="42203">
                    <a:lnR w="6350" cap="flat" cmpd="sng" algn="ctr">
                      <a:solidFill>
                        <a:schemeClr val="accent2">
                          <a:lumMod val="75000"/>
                        </a:schemeClr>
                      </a:solidFill>
                      <a:prstDash val="solid"/>
                      <a:round/>
                      <a:headEnd type="none" w="med" len="med"/>
                      <a:tailEnd type="none" w="med" len="med"/>
                    </a:lnR>
                    <a:lnT w="28575"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tcPr>
                </a:tc>
                <a:tc>
                  <a:txBody>
                    <a:bodyPr/>
                    <a:lstStyle/>
                    <a:p>
                      <a:pPr algn="ctr"/>
                      <a:r>
                        <a:rPr kumimoji="1" lang="ja-JP" altLang="en-US" sz="1100" b="0" dirty="0">
                          <a:latin typeface="+mj-ea"/>
                          <a:ea typeface="+mj-ea"/>
                          <a:cs typeface="Meiryo UI" panose="020B0604030504040204" pitchFamily="50" charset="-128"/>
                        </a:rPr>
                        <a:t>障害当事者</a:t>
                      </a:r>
                      <a:endParaRPr kumimoji="1" lang="en-US" altLang="ja-JP" sz="1100" b="0" dirty="0">
                        <a:latin typeface="+mj-ea"/>
                        <a:ea typeface="+mj-ea"/>
                        <a:cs typeface="Meiryo UI" panose="020B0604030504040204" pitchFamily="50" charset="-128"/>
                      </a:endParaRPr>
                    </a:p>
                  </a:txBody>
                  <a:tcPr marT="42203" marB="42203">
                    <a:lnL w="6350" cap="flat" cmpd="sng" algn="ctr">
                      <a:solidFill>
                        <a:schemeClr val="accent2">
                          <a:lumMod val="75000"/>
                        </a:schemeClr>
                      </a:solidFill>
                      <a:prstDash val="solid"/>
                      <a:round/>
                      <a:headEnd type="none" w="med" len="med"/>
                      <a:tailEnd type="none" w="med" len="med"/>
                    </a:lnL>
                    <a:lnT w="28575"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0000"/>
                  </a:ext>
                </a:extLst>
              </a:tr>
              <a:tr h="300450">
                <a:tc>
                  <a:txBody>
                    <a:bodyPr/>
                    <a:lstStyle/>
                    <a:p>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eiryo UI" panose="020B0604030504040204" pitchFamily="50" charset="-128"/>
                        </a:rPr>
                        <a:t>現物を見せてくれて、説明もわかりやすかった。</a:t>
                      </a:r>
                      <a:endParaRPr kumimoji="1" lang="ja-JP" altLang="en-US" sz="1100" b="0" dirty="0">
                        <a:latin typeface="+mj-ea"/>
                        <a:ea typeface="+mj-ea"/>
                        <a:cs typeface="Meiryo UI" panose="020B0604030504040204" pitchFamily="50" charset="-128"/>
                      </a:endParaRPr>
                    </a:p>
                  </a:txBody>
                  <a:tcPr marT="42203" marB="42203">
                    <a:lnR w="6350" cap="flat" cmpd="sng" algn="ctr">
                      <a:solidFill>
                        <a:schemeClr val="accent2">
                          <a:lumMod val="75000"/>
                        </a:schemeClr>
                      </a:solidFill>
                      <a:prstDash val="solid"/>
                      <a:round/>
                      <a:headEnd type="none" w="med" len="med"/>
                      <a:tailEnd type="none" w="med" len="med"/>
                    </a:lnR>
                    <a:lnT w="6350"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tcPr>
                </a:tc>
                <a:tc>
                  <a:txBody>
                    <a:bodyPr/>
                    <a:lstStyle/>
                    <a:p>
                      <a:pPr algn="ctr"/>
                      <a:r>
                        <a:rPr kumimoji="1" lang="ja-JP" altLang="en-US" sz="1100" b="0" dirty="0">
                          <a:latin typeface="+mj-ea"/>
                          <a:ea typeface="+mj-ea"/>
                          <a:cs typeface="Meiryo UI" panose="020B0604030504040204" pitchFamily="50" charset="-128"/>
                        </a:rPr>
                        <a:t>障害当時者</a:t>
                      </a:r>
                    </a:p>
                  </a:txBody>
                  <a:tcPr marT="42203" marB="42203">
                    <a:lnL w="6350" cap="flat" cmpd="sng" algn="ctr">
                      <a:solidFill>
                        <a:schemeClr val="accent2">
                          <a:lumMod val="75000"/>
                        </a:schemeClr>
                      </a:solidFill>
                      <a:prstDash val="solid"/>
                      <a:round/>
                      <a:headEnd type="none" w="med" len="med"/>
                      <a:tailEnd type="none" w="med" len="med"/>
                    </a:lnL>
                    <a:lnT w="6350"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10001"/>
                  </a:ext>
                </a:extLst>
              </a:tr>
              <a:tr h="300450">
                <a:tc>
                  <a:txBody>
                    <a:bodyPr/>
                    <a:lstStyle/>
                    <a:p>
                      <a:pPr marL="0" marR="0" lvl="0" indent="0" algn="l" defTabSz="914074" rtl="0" eaLnBrk="1" fontAlgn="auto" latinLnBrk="0" hangingPunct="1">
                        <a:lnSpc>
                          <a:spcPct val="100000"/>
                        </a:lnSpc>
                        <a:spcBef>
                          <a:spcPts val="0"/>
                        </a:spcBef>
                        <a:spcAft>
                          <a:spcPts val="0"/>
                        </a:spcAft>
                        <a:buClrTx/>
                        <a:buSzTx/>
                        <a:buFontTx/>
                        <a:buNone/>
                        <a:tabLst/>
                        <a:defRPr/>
                      </a:pPr>
                      <a:r>
                        <a:rPr kumimoji="1" lang="ja-JP" altLang="en-US" sz="1100" b="0" dirty="0">
                          <a:latin typeface="+mj-ea"/>
                          <a:ea typeface="+mj-ea"/>
                          <a:cs typeface="Meiryo UI" panose="020B0604030504040204" pitchFamily="50" charset="-128"/>
                        </a:rPr>
                        <a:t>現在できる内容、今後の見通しを知ることができた。</a:t>
                      </a:r>
                      <a:r>
                        <a:rPr kumimoji="1" lang="ja-JP" altLang="en-US" sz="1100" b="0" kern="1200" dirty="0">
                          <a:solidFill>
                            <a:schemeClr val="tx1"/>
                          </a:solidFill>
                          <a:latin typeface="+mj-ea"/>
                          <a:ea typeface="+mn-ea"/>
                          <a:cs typeface="Meiryo UI" panose="020B0604030504040204" pitchFamily="50" charset="-128"/>
                        </a:rPr>
                        <a:t>色々なものを一斉にみることができた。</a:t>
                      </a:r>
                    </a:p>
                  </a:txBody>
                  <a:tcPr marT="42203" marB="42203">
                    <a:lnR w="6350" cap="flat" cmpd="sng" algn="ctr">
                      <a:solidFill>
                        <a:schemeClr val="accent2">
                          <a:lumMod val="75000"/>
                        </a:schemeClr>
                      </a:solidFill>
                      <a:prstDash val="solid"/>
                      <a:round/>
                      <a:headEnd type="none" w="med" len="med"/>
                      <a:tailEnd type="none" w="med" len="med"/>
                    </a:lnR>
                    <a:lnT w="6350"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tcPr>
                </a:tc>
                <a:tc>
                  <a:txBody>
                    <a:bodyPr/>
                    <a:lstStyle/>
                    <a:p>
                      <a:pPr algn="ctr"/>
                      <a:r>
                        <a:rPr kumimoji="1" lang="ja-JP" altLang="en-US" sz="1100" b="0" dirty="0">
                          <a:latin typeface="+mj-ea"/>
                          <a:ea typeface="+mj-ea"/>
                          <a:cs typeface="Meiryo UI" panose="020B0604030504040204" pitchFamily="50" charset="-128"/>
                        </a:rPr>
                        <a:t>当事者家族</a:t>
                      </a:r>
                    </a:p>
                  </a:txBody>
                  <a:tcPr marT="42203" marB="42203">
                    <a:lnL w="6350" cap="flat" cmpd="sng" algn="ctr">
                      <a:solidFill>
                        <a:schemeClr val="accent2">
                          <a:lumMod val="75000"/>
                        </a:schemeClr>
                      </a:solidFill>
                      <a:prstDash val="solid"/>
                      <a:round/>
                      <a:headEnd type="none" w="med" len="med"/>
                      <a:tailEnd type="none" w="med" len="med"/>
                    </a:lnL>
                    <a:lnT w="6350"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10002"/>
                  </a:ext>
                </a:extLst>
              </a:tr>
              <a:tr h="300450">
                <a:tc>
                  <a:txBody>
                    <a:bodyPr/>
                    <a:lstStyle/>
                    <a:p>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eiryo UI" panose="020B0604030504040204" pitchFamily="50" charset="-128"/>
                        </a:rPr>
                        <a:t>新しい技術を活用した福祉機器についての情報が得られた。</a:t>
                      </a:r>
                      <a:endParaRPr kumimoji="1" lang="ja-JP" altLang="en-US" sz="1100" b="0" dirty="0">
                        <a:latin typeface="+mj-ea"/>
                        <a:ea typeface="+mj-ea"/>
                        <a:cs typeface="Meiryo UI" panose="020B0604030504040204" pitchFamily="50" charset="-128"/>
                      </a:endParaRPr>
                    </a:p>
                  </a:txBody>
                  <a:tcPr marT="42203" marB="42203">
                    <a:lnR w="6350" cap="flat" cmpd="sng" algn="ctr">
                      <a:solidFill>
                        <a:schemeClr val="accent2">
                          <a:lumMod val="75000"/>
                        </a:schemeClr>
                      </a:solidFill>
                      <a:prstDash val="solid"/>
                      <a:round/>
                      <a:headEnd type="none" w="med" len="med"/>
                      <a:tailEnd type="none" w="med" len="med"/>
                    </a:lnR>
                    <a:lnT w="6350"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tcPr>
                </a:tc>
                <a:tc>
                  <a:txBody>
                    <a:bodyPr/>
                    <a:lstStyle/>
                    <a:p>
                      <a:pPr algn="ctr"/>
                      <a:r>
                        <a:rPr kumimoji="1" lang="ja-JP" altLang="en-US" sz="1100" b="0" kern="1200" dirty="0">
                          <a:solidFill>
                            <a:schemeClr val="tx1"/>
                          </a:solidFill>
                          <a:latin typeface="+mj-ea"/>
                          <a:ea typeface="+mn-ea"/>
                          <a:cs typeface="Meiryo UI" panose="020B0604030504040204" pitchFamily="50" charset="-128"/>
                        </a:rPr>
                        <a:t>一般企業</a:t>
                      </a:r>
                      <a:endParaRPr kumimoji="1" lang="en-US" altLang="ja-JP" sz="1100" b="0" kern="1200" dirty="0">
                        <a:solidFill>
                          <a:schemeClr val="tx1"/>
                        </a:solidFill>
                        <a:latin typeface="+mj-ea"/>
                        <a:ea typeface="+mn-ea"/>
                        <a:cs typeface="Meiryo UI" panose="020B0604030504040204" pitchFamily="50" charset="-128"/>
                      </a:endParaRPr>
                    </a:p>
                  </a:txBody>
                  <a:tcPr marT="42203" marB="42203">
                    <a:lnL w="6350" cap="flat" cmpd="sng" algn="ctr">
                      <a:solidFill>
                        <a:schemeClr val="accent2">
                          <a:lumMod val="75000"/>
                        </a:schemeClr>
                      </a:solidFill>
                      <a:prstDash val="solid"/>
                      <a:round/>
                      <a:headEnd type="none" w="med" len="med"/>
                      <a:tailEnd type="none" w="med" len="med"/>
                    </a:lnL>
                    <a:lnT w="6350"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r h="300450">
                <a:tc>
                  <a:txBody>
                    <a:bodyPr/>
                    <a:lstStyle/>
                    <a:p>
                      <a:pPr marL="0" marR="0" lvl="0" indent="0" algn="l" defTabSz="9140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eiryo UI" panose="020B0604030504040204" pitchFamily="50" charset="-128"/>
                        </a:rPr>
                        <a:t>相談しやすい会場・環境・雰囲気でした。</a:t>
                      </a:r>
                    </a:p>
                  </a:txBody>
                  <a:tcPr marT="42203" marB="42203">
                    <a:lnR w="6350" cap="flat" cmpd="sng" algn="ctr">
                      <a:solidFill>
                        <a:schemeClr val="accent2">
                          <a:lumMod val="75000"/>
                        </a:schemeClr>
                      </a:solidFill>
                      <a:prstDash val="solid"/>
                      <a:round/>
                      <a:headEnd type="none" w="med" len="med"/>
                      <a:tailEnd type="none" w="med" len="med"/>
                    </a:lnR>
                    <a:lnT w="6350"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tcPr>
                </a:tc>
                <a:tc>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eiryo UI" panose="020B0604030504040204" pitchFamily="50" charset="-128"/>
                        </a:rPr>
                        <a:t>研究開発機関・団体</a:t>
                      </a:r>
                    </a:p>
                  </a:txBody>
                  <a:tcPr marT="42203" marB="42203">
                    <a:lnL w="6350" cap="flat" cmpd="sng" algn="ctr">
                      <a:solidFill>
                        <a:schemeClr val="accent2">
                          <a:lumMod val="75000"/>
                        </a:schemeClr>
                      </a:solidFill>
                      <a:prstDash val="solid"/>
                      <a:round/>
                      <a:headEnd type="none" w="med" len="med"/>
                      <a:tailEnd type="none" w="med" len="med"/>
                    </a:lnL>
                    <a:lnT w="6350" cap="flat" cmpd="sng" algn="ctr">
                      <a:solidFill>
                        <a:schemeClr val="accent2">
                          <a:lumMod val="75000"/>
                        </a:schemeClr>
                      </a:solidFill>
                      <a:prstDash val="solid"/>
                      <a:round/>
                      <a:headEnd type="none" w="med" len="med"/>
                      <a:tailEnd type="none" w="med" len="med"/>
                    </a:lnT>
                    <a:lnB w="635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10004"/>
                  </a:ext>
                </a:extLst>
              </a:tr>
              <a:tr h="300450">
                <a:tc>
                  <a:txBody>
                    <a:bodyPr/>
                    <a:lstStyle/>
                    <a:p>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eiryo UI" panose="020B0604030504040204" pitchFamily="50" charset="-128"/>
                        </a:rPr>
                        <a:t>様々なニーズに対応した機器が多数展示がされており、勉強になった。</a:t>
                      </a:r>
                      <a:endParaRPr kumimoji="1" lang="ja-JP" altLang="en-US" sz="1100" b="0" dirty="0">
                        <a:latin typeface="+mj-ea"/>
                        <a:ea typeface="+mj-ea"/>
                        <a:cs typeface="Meiryo UI" panose="020B0604030504040204" pitchFamily="50" charset="-128"/>
                      </a:endParaRPr>
                    </a:p>
                  </a:txBody>
                  <a:tcPr marT="42203" marB="42203">
                    <a:lnR w="6350" cap="flat" cmpd="sng" algn="ctr">
                      <a:solidFill>
                        <a:schemeClr val="accent2">
                          <a:lumMod val="75000"/>
                        </a:schemeClr>
                      </a:solidFill>
                      <a:prstDash val="solid"/>
                      <a:round/>
                      <a:headEnd type="none" w="med" len="med"/>
                      <a:tailEnd type="none" w="med" len="med"/>
                    </a:lnR>
                    <a:lnT w="6350" cap="flat" cmpd="sng" algn="ctr">
                      <a:solidFill>
                        <a:schemeClr val="accent2">
                          <a:lumMod val="75000"/>
                        </a:schemeClr>
                      </a:solidFill>
                      <a:prstDash val="solid"/>
                      <a:round/>
                      <a:headEnd type="none" w="med" len="med"/>
                      <a:tailEnd type="none" w="med" len="med"/>
                    </a:lnT>
                    <a:lnB w="28575" cap="flat" cmpd="sng" algn="ctr">
                      <a:solidFill>
                        <a:schemeClr val="accent2">
                          <a:lumMod val="75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eiryo UI" panose="020B0604030504040204" pitchFamily="50" charset="-128"/>
                        </a:rPr>
                        <a:t>行政</a:t>
                      </a:r>
                    </a:p>
                  </a:txBody>
                  <a:tcPr marT="42203" marB="42203">
                    <a:lnL w="6350" cap="flat" cmpd="sng" algn="ctr">
                      <a:solidFill>
                        <a:schemeClr val="accent2">
                          <a:lumMod val="75000"/>
                        </a:schemeClr>
                      </a:solidFill>
                      <a:prstDash val="solid"/>
                      <a:round/>
                      <a:headEnd type="none" w="med" len="med"/>
                      <a:tailEnd type="none" w="med" len="med"/>
                    </a:lnL>
                    <a:lnT w="6350" cap="flat" cmpd="sng" algn="ctr">
                      <a:solidFill>
                        <a:schemeClr val="accent2">
                          <a:lumMod val="75000"/>
                        </a:schemeClr>
                      </a:solidFill>
                      <a:prstDash val="solid"/>
                      <a:round/>
                      <a:headEnd type="none" w="med" len="med"/>
                      <a:tailEnd type="none" w="med" len="med"/>
                    </a:lnT>
                    <a:lnB w="28575"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1" name="正方形/長方形 30"/>
          <p:cNvSpPr/>
          <p:nvPr/>
        </p:nvSpPr>
        <p:spPr>
          <a:xfrm>
            <a:off x="295833" y="2830780"/>
            <a:ext cx="2016224" cy="245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fontAlgn="auto">
              <a:spcBef>
                <a:spcPts val="0"/>
              </a:spcBef>
              <a:spcAft>
                <a:spcPts val="0"/>
              </a:spcAft>
            </a:pPr>
            <a:r>
              <a:rPr lang="en-US" altLang="ja-JP" dirty="0">
                <a:solidFill>
                  <a:srgbClr val="0000FF"/>
                </a:solidFill>
                <a:latin typeface="+mj-ea"/>
                <a:ea typeface="+mj-ea"/>
                <a:cs typeface="Meiryo UI" panose="020B0604030504040204" pitchFamily="50" charset="-128"/>
              </a:rPr>
              <a:t>【</a:t>
            </a:r>
            <a:r>
              <a:rPr lang="ja-JP" altLang="en-US" dirty="0">
                <a:solidFill>
                  <a:srgbClr val="0000FF"/>
                </a:solidFill>
                <a:latin typeface="+mj-ea"/>
                <a:ea typeface="+mj-ea"/>
                <a:cs typeface="Meiryo UI" panose="020B0604030504040204" pitchFamily="50" charset="-128"/>
              </a:rPr>
              <a:t>出展者の声</a:t>
            </a:r>
            <a:r>
              <a:rPr lang="en-US" altLang="ja-JP" dirty="0">
                <a:solidFill>
                  <a:srgbClr val="0000FF"/>
                </a:solidFill>
                <a:latin typeface="+mj-ea"/>
                <a:ea typeface="+mj-ea"/>
                <a:cs typeface="Meiryo UI" panose="020B0604030504040204" pitchFamily="50" charset="-128"/>
              </a:rPr>
              <a:t>】</a:t>
            </a:r>
            <a:endParaRPr lang="ja-JP" altLang="en-US" dirty="0">
              <a:solidFill>
                <a:srgbClr val="0000FF"/>
              </a:solidFill>
              <a:latin typeface="+mj-ea"/>
              <a:ea typeface="+mj-ea"/>
              <a:cs typeface="Meiryo UI" panose="020B0604030504040204" pitchFamily="50" charset="-128"/>
            </a:endParaRPr>
          </a:p>
        </p:txBody>
      </p:sp>
      <p:graphicFrame>
        <p:nvGraphicFramePr>
          <p:cNvPr id="33" name="表 32"/>
          <p:cNvGraphicFramePr>
            <a:graphicFrameLocks noGrp="1"/>
          </p:cNvGraphicFramePr>
          <p:nvPr>
            <p:extLst/>
          </p:nvPr>
        </p:nvGraphicFramePr>
        <p:xfrm>
          <a:off x="330256" y="3096655"/>
          <a:ext cx="8562230" cy="1714850"/>
        </p:xfrm>
        <a:graphic>
          <a:graphicData uri="http://schemas.openxmlformats.org/drawingml/2006/table">
            <a:tbl>
              <a:tblPr firstRow="1" bandRow="1">
                <a:tableStyleId>{3B4B98B0-60AC-42C2-AFA5-B58CD77FA1E5}</a:tableStyleId>
              </a:tblPr>
              <a:tblGrid>
                <a:gridCol w="7166377">
                  <a:extLst>
                    <a:ext uri="{9D8B030D-6E8A-4147-A177-3AD203B41FA5}">
                      <a16:colId xmlns:a16="http://schemas.microsoft.com/office/drawing/2014/main" val="20000"/>
                    </a:ext>
                  </a:extLst>
                </a:gridCol>
                <a:gridCol w="1395853">
                  <a:extLst>
                    <a:ext uri="{9D8B030D-6E8A-4147-A177-3AD203B41FA5}">
                      <a16:colId xmlns:a16="http://schemas.microsoft.com/office/drawing/2014/main" val="20001"/>
                    </a:ext>
                  </a:extLst>
                </a:gridCol>
              </a:tblGrid>
              <a:tr h="422031">
                <a:tc>
                  <a:txBody>
                    <a:bodyPr/>
                    <a:lstStyle/>
                    <a:p>
                      <a:pPr marL="0" marR="0" lvl="0" indent="0" algn="l" defTabSz="9140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eiryo UI" panose="020B0604030504040204" pitchFamily="50" charset="-128"/>
                        </a:rPr>
                        <a:t>認知度の低い失語症を実感し、企業の関心も薄く失望もあったが、交流会では、どうすればお役に立てるかとの質問も頂戴し、うれしく思った。他の障害団体との交流もできてよかった。</a:t>
                      </a:r>
                    </a:p>
                  </a:txBody>
                  <a:tcPr marT="42203" marB="42203">
                    <a:lnR w="6350" cap="flat" cmpd="sng" algn="ctr">
                      <a:solidFill>
                        <a:schemeClr val="accent1">
                          <a:lumMod val="75000"/>
                        </a:schemeClr>
                      </a:solidFill>
                      <a:prstDash val="solid"/>
                      <a:round/>
                      <a:headEnd type="none" w="med" len="med"/>
                      <a:tailEnd type="none" w="med" len="med"/>
                    </a:lnR>
                    <a:lnT w="28575" cap="flat" cmpd="sng" algn="ctr">
                      <a:solidFill>
                        <a:schemeClr val="accent1">
                          <a:lumMod val="75000"/>
                        </a:schemeClr>
                      </a:solidFill>
                      <a:prstDash val="solid"/>
                      <a:round/>
                      <a:headEnd type="none" w="med" len="med"/>
                      <a:tailEnd type="none" w="med" len="med"/>
                    </a:lnT>
                    <a:lnB w="6350" cap="flat" cmpd="sng" algn="ctr">
                      <a:solidFill>
                        <a:schemeClr val="accent1">
                          <a:lumMod val="75000"/>
                        </a:schemeClr>
                      </a:solidFill>
                      <a:prstDash val="solid"/>
                      <a:round/>
                      <a:headEnd type="none" w="med" len="med"/>
                      <a:tailEnd type="none" w="med" len="med"/>
                    </a:lnB>
                  </a:tcPr>
                </a:tc>
                <a:tc>
                  <a:txBody>
                    <a:bodyPr/>
                    <a:lstStyle/>
                    <a:p>
                      <a:pPr algn="ctr"/>
                      <a:r>
                        <a:rPr kumimoji="1" lang="ja-JP" altLang="en-US" sz="1100" b="0" kern="1200" dirty="0">
                          <a:solidFill>
                            <a:schemeClr val="tx1"/>
                          </a:solidFill>
                          <a:latin typeface="+mj-ea"/>
                          <a:ea typeface="+mn-ea"/>
                          <a:cs typeface="Meiryo UI" panose="020B0604030504040204" pitchFamily="50" charset="-128"/>
                        </a:rPr>
                        <a:t>障害団体</a:t>
                      </a:r>
                    </a:p>
                  </a:txBody>
                  <a:tcPr marT="42203" marB="42203">
                    <a:lnL w="6350" cap="flat" cmpd="sng" algn="ctr">
                      <a:solidFill>
                        <a:schemeClr val="accent1">
                          <a:lumMod val="75000"/>
                        </a:schemeClr>
                      </a:solidFill>
                      <a:prstDash val="solid"/>
                      <a:round/>
                      <a:headEnd type="none" w="med" len="med"/>
                      <a:tailEnd type="none" w="med" len="med"/>
                    </a:lnL>
                    <a:lnT w="28575" cap="flat" cmpd="sng" algn="ctr">
                      <a:solidFill>
                        <a:schemeClr val="accent1">
                          <a:lumMod val="75000"/>
                        </a:schemeClr>
                      </a:solidFill>
                      <a:prstDash val="solid"/>
                      <a:round/>
                      <a:headEnd type="none" w="med" len="med"/>
                      <a:tailEnd type="none" w="med" len="med"/>
                    </a:lnT>
                    <a:lnB w="6350" cap="flat" cmpd="sng" algn="ctr">
                      <a:solidFill>
                        <a:schemeClr val="accent1">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422031">
                <a:tc>
                  <a:txBody>
                    <a:bodyPr/>
                    <a:lstStyle/>
                    <a:p>
                      <a:r>
                        <a:rPr kumimoji="1" lang="ja-JP" altLang="en-US" sz="1100" b="0" dirty="0">
                          <a:latin typeface="+mj-ea"/>
                          <a:ea typeface="+mj-ea"/>
                          <a:cs typeface="Meiryo UI" panose="020B0604030504040204" pitchFamily="50" charset="-128"/>
                        </a:rPr>
                        <a:t>開発中の製品やこれから開発する要素について、他では伺えない様々なコアなニーズを聞くことができ、製品開発に活かすことができた。</a:t>
                      </a:r>
                    </a:p>
                  </a:txBody>
                  <a:tcPr marT="42203" marB="42203">
                    <a:lnR w="6350" cap="flat" cmpd="sng" algn="ctr">
                      <a:solidFill>
                        <a:schemeClr val="accent1">
                          <a:lumMod val="75000"/>
                        </a:schemeClr>
                      </a:solidFill>
                      <a:prstDash val="solid"/>
                      <a:round/>
                      <a:headEnd type="none" w="med" len="med"/>
                      <a:tailEnd type="none" w="med" len="med"/>
                    </a:lnR>
                    <a:lnT w="6350" cap="flat" cmpd="sng" algn="ctr">
                      <a:solidFill>
                        <a:schemeClr val="accent1">
                          <a:lumMod val="75000"/>
                        </a:schemeClr>
                      </a:solidFill>
                      <a:prstDash val="solid"/>
                      <a:round/>
                      <a:headEnd type="none" w="med" len="med"/>
                      <a:tailEnd type="none" w="med" len="med"/>
                    </a:lnT>
                    <a:lnB w="6350" cap="flat" cmpd="sng" algn="ctr">
                      <a:solidFill>
                        <a:schemeClr val="accent1">
                          <a:lumMod val="75000"/>
                        </a:schemeClr>
                      </a:solidFill>
                      <a:prstDash val="solid"/>
                      <a:round/>
                      <a:headEnd type="none" w="med" len="med"/>
                      <a:tailEnd type="none" w="med" len="med"/>
                    </a:lnB>
                  </a:tcPr>
                </a:tc>
                <a:tc>
                  <a:txBody>
                    <a:bodyPr/>
                    <a:lstStyle/>
                    <a:p>
                      <a:pPr algn="ctr"/>
                      <a:r>
                        <a:rPr kumimoji="1" lang="ja-JP" altLang="en-US" sz="1100" b="0" dirty="0">
                          <a:latin typeface="+mj-ea"/>
                          <a:ea typeface="+mj-ea"/>
                          <a:cs typeface="Meiryo UI" panose="020B0604030504040204" pitchFamily="50" charset="-128"/>
                        </a:rPr>
                        <a:t>開発企業</a:t>
                      </a:r>
                    </a:p>
                  </a:txBody>
                  <a:tcPr marT="42203" marB="42203">
                    <a:lnL w="6350" cap="flat" cmpd="sng" algn="ctr">
                      <a:solidFill>
                        <a:schemeClr val="accent1">
                          <a:lumMod val="75000"/>
                        </a:schemeClr>
                      </a:solidFill>
                      <a:prstDash val="solid"/>
                      <a:round/>
                      <a:headEnd type="none" w="med" len="med"/>
                      <a:tailEnd type="none" w="med" len="med"/>
                    </a:lnL>
                    <a:lnT w="6350" cap="flat" cmpd="sng" algn="ctr">
                      <a:solidFill>
                        <a:schemeClr val="accent1">
                          <a:lumMod val="75000"/>
                        </a:schemeClr>
                      </a:solidFill>
                      <a:prstDash val="solid"/>
                      <a:round/>
                      <a:headEnd type="none" w="med" len="med"/>
                      <a:tailEnd type="none" w="med" len="med"/>
                    </a:lnT>
                    <a:lnB w="6350" cap="flat" cmpd="sng" algn="ctr">
                      <a:solidFill>
                        <a:schemeClr val="accent1">
                          <a:lumMod val="75000"/>
                        </a:schemeClr>
                      </a:solidFill>
                      <a:prstDash val="solid"/>
                      <a:round/>
                      <a:headEnd type="none" w="med" len="med"/>
                      <a:tailEnd type="none" w="med" len="med"/>
                    </a:lnB>
                  </a:tcPr>
                </a:tc>
                <a:extLst>
                  <a:ext uri="{0D108BD9-81ED-4DB2-BD59-A6C34878D82A}">
                    <a16:rowId xmlns:a16="http://schemas.microsoft.com/office/drawing/2014/main" val="10001"/>
                  </a:ext>
                </a:extLst>
              </a:tr>
              <a:tr h="285910">
                <a:tc>
                  <a:txBody>
                    <a:bodyPr/>
                    <a:lstStyle/>
                    <a:p>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eiryo UI" panose="020B0604030504040204" pitchFamily="50" charset="-128"/>
                        </a:rPr>
                        <a:t>異業種の異なる切り口の改善提案があり、ヒントを得た。</a:t>
                      </a:r>
                      <a:endParaRPr kumimoji="1" lang="ja-JP" altLang="en-US" sz="1100" b="0" dirty="0">
                        <a:latin typeface="+mj-ea"/>
                        <a:ea typeface="+mj-ea"/>
                        <a:cs typeface="Meiryo UI" panose="020B0604030504040204" pitchFamily="50" charset="-128"/>
                      </a:endParaRPr>
                    </a:p>
                  </a:txBody>
                  <a:tcPr marT="42203" marB="42203">
                    <a:lnR w="6350" cap="flat" cmpd="sng" algn="ctr">
                      <a:solidFill>
                        <a:schemeClr val="accent1">
                          <a:lumMod val="75000"/>
                        </a:schemeClr>
                      </a:solidFill>
                      <a:prstDash val="solid"/>
                      <a:round/>
                      <a:headEnd type="none" w="med" len="med"/>
                      <a:tailEnd type="none" w="med" len="med"/>
                    </a:lnR>
                    <a:lnT w="6350" cap="flat" cmpd="sng" algn="ctr">
                      <a:solidFill>
                        <a:schemeClr val="accent1">
                          <a:lumMod val="75000"/>
                        </a:schemeClr>
                      </a:solidFill>
                      <a:prstDash val="solid"/>
                      <a:round/>
                      <a:headEnd type="none" w="med" len="med"/>
                      <a:tailEnd type="none" w="med" len="med"/>
                    </a:lnT>
                    <a:lnB w="6350" cap="flat" cmpd="sng" algn="ctr">
                      <a:solidFill>
                        <a:schemeClr val="accent1">
                          <a:lumMod val="75000"/>
                        </a:schemeClr>
                      </a:solidFill>
                      <a:prstDash val="solid"/>
                      <a:round/>
                      <a:headEnd type="none" w="med" len="med"/>
                      <a:tailEnd type="none" w="med" len="med"/>
                    </a:lnB>
                  </a:tcPr>
                </a:tc>
                <a:tc>
                  <a:txBody>
                    <a:bodyPr/>
                    <a:lstStyle/>
                    <a:p>
                      <a:pPr algn="ctr"/>
                      <a:r>
                        <a:rPr kumimoji="1" lang="ja-JP" altLang="en-US" sz="1100" b="0" dirty="0">
                          <a:latin typeface="+mj-ea"/>
                          <a:ea typeface="+mj-ea"/>
                          <a:cs typeface="Meiryo UI" panose="020B0604030504040204" pitchFamily="50" charset="-128"/>
                        </a:rPr>
                        <a:t>開発企業</a:t>
                      </a:r>
                    </a:p>
                  </a:txBody>
                  <a:tcPr marT="42203" marB="42203">
                    <a:lnL w="6350" cap="flat" cmpd="sng" algn="ctr">
                      <a:solidFill>
                        <a:schemeClr val="accent1">
                          <a:lumMod val="75000"/>
                        </a:schemeClr>
                      </a:solidFill>
                      <a:prstDash val="solid"/>
                      <a:round/>
                      <a:headEnd type="none" w="med" len="med"/>
                      <a:tailEnd type="none" w="med" len="med"/>
                    </a:lnL>
                    <a:lnT w="6350" cap="flat" cmpd="sng" algn="ctr">
                      <a:solidFill>
                        <a:schemeClr val="accent1">
                          <a:lumMod val="75000"/>
                        </a:schemeClr>
                      </a:solidFill>
                      <a:prstDash val="solid"/>
                      <a:round/>
                      <a:headEnd type="none" w="med" len="med"/>
                      <a:tailEnd type="none" w="med" len="med"/>
                    </a:lnT>
                    <a:lnB w="6350" cap="flat" cmpd="sng" algn="ctr">
                      <a:solidFill>
                        <a:schemeClr val="accent1">
                          <a:lumMod val="75000"/>
                        </a:schemeClr>
                      </a:solidFill>
                      <a:prstDash val="solid"/>
                      <a:round/>
                      <a:headEnd type="none" w="med" len="med"/>
                      <a:tailEnd type="none" w="med" len="med"/>
                    </a:lnB>
                  </a:tcPr>
                </a:tc>
                <a:extLst>
                  <a:ext uri="{0D108BD9-81ED-4DB2-BD59-A6C34878D82A}">
                    <a16:rowId xmlns:a16="http://schemas.microsoft.com/office/drawing/2014/main" val="10002"/>
                  </a:ext>
                </a:extLst>
              </a:tr>
              <a:tr h="292439">
                <a:tc>
                  <a:txBody>
                    <a:bodyPr/>
                    <a:lstStyle/>
                    <a:p>
                      <a:r>
                        <a:rPr kumimoji="1" lang="ja-JP" altLang="en-US" sz="1100" b="0" dirty="0">
                          <a:latin typeface="+mj-ea"/>
                          <a:ea typeface="+mj-ea"/>
                          <a:cs typeface="Meiryo UI" panose="020B0604030504040204" pitchFamily="50" charset="-128"/>
                        </a:rPr>
                        <a:t>エンドユーザーのニーズの収集、自治体で行っている取組や制度についての情報収集ができた。</a:t>
                      </a:r>
                    </a:p>
                  </a:txBody>
                  <a:tcPr marT="42203" marB="42203">
                    <a:lnR w="6350" cap="flat" cmpd="sng" algn="ctr">
                      <a:solidFill>
                        <a:schemeClr val="accent1">
                          <a:lumMod val="75000"/>
                        </a:schemeClr>
                      </a:solidFill>
                      <a:prstDash val="solid"/>
                      <a:round/>
                      <a:headEnd type="none" w="med" len="med"/>
                      <a:tailEnd type="none" w="med" len="med"/>
                    </a:lnR>
                    <a:lnT w="6350" cap="flat" cmpd="sng" algn="ctr">
                      <a:solidFill>
                        <a:schemeClr val="accent1">
                          <a:lumMod val="75000"/>
                        </a:schemeClr>
                      </a:solidFill>
                      <a:prstDash val="solid"/>
                      <a:round/>
                      <a:headEnd type="none" w="med" len="med"/>
                      <a:tailEnd type="none" w="med" len="med"/>
                    </a:lnT>
                    <a:lnB w="6350" cap="flat" cmpd="sng" algn="ctr">
                      <a:solidFill>
                        <a:schemeClr val="accent1">
                          <a:lumMod val="75000"/>
                        </a:schemeClr>
                      </a:solidFill>
                      <a:prstDash val="solid"/>
                      <a:round/>
                      <a:headEnd type="none" w="med" len="med"/>
                      <a:tailEnd type="none" w="med" len="med"/>
                    </a:lnB>
                  </a:tcPr>
                </a:tc>
                <a:tc>
                  <a:txBody>
                    <a:bodyPr/>
                    <a:lstStyle/>
                    <a:p>
                      <a:pPr algn="ctr"/>
                      <a:r>
                        <a:rPr kumimoji="1" lang="ja-JP" altLang="en-US" sz="1100" b="0" dirty="0">
                          <a:latin typeface="+mj-ea"/>
                          <a:ea typeface="+mj-ea"/>
                          <a:cs typeface="Meiryo UI" panose="020B0604030504040204" pitchFamily="50" charset="-128"/>
                        </a:rPr>
                        <a:t>開発企業</a:t>
                      </a:r>
                    </a:p>
                  </a:txBody>
                  <a:tcPr marT="42203" marB="42203">
                    <a:lnL w="6350" cap="flat" cmpd="sng" algn="ctr">
                      <a:solidFill>
                        <a:schemeClr val="accent1">
                          <a:lumMod val="75000"/>
                        </a:schemeClr>
                      </a:solidFill>
                      <a:prstDash val="solid"/>
                      <a:round/>
                      <a:headEnd type="none" w="med" len="med"/>
                      <a:tailEnd type="none" w="med" len="med"/>
                    </a:lnL>
                    <a:lnT w="6350" cap="flat" cmpd="sng" algn="ctr">
                      <a:solidFill>
                        <a:schemeClr val="accent1">
                          <a:lumMod val="75000"/>
                        </a:schemeClr>
                      </a:solidFill>
                      <a:prstDash val="solid"/>
                      <a:round/>
                      <a:headEnd type="none" w="med" len="med"/>
                      <a:tailEnd type="none" w="med" len="med"/>
                    </a:lnT>
                    <a:lnB w="6350" cap="flat" cmpd="sng" algn="ctr">
                      <a:solidFill>
                        <a:schemeClr val="accent1">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r h="292439">
                <a:tc>
                  <a:txBody>
                    <a:bodyPr/>
                    <a:lstStyle/>
                    <a:p>
                      <a:r>
                        <a:rPr kumimoji="1" lang="ja-JP" altLang="en-US" sz="1100" b="0" dirty="0">
                          <a:latin typeface="+mj-ea"/>
                          <a:ea typeface="+mj-ea"/>
                          <a:cs typeface="Meiryo UI" panose="020B0604030504040204" pitchFamily="50" charset="-128"/>
                        </a:rPr>
                        <a:t>脳性麻痺の方がいらして、ご本人のニーズと研究内容とが良く合致しました。</a:t>
                      </a:r>
                    </a:p>
                  </a:txBody>
                  <a:tcPr marT="42203" marB="42203">
                    <a:lnR w="6350" cap="flat" cmpd="sng" algn="ctr">
                      <a:solidFill>
                        <a:schemeClr val="accent1">
                          <a:lumMod val="75000"/>
                        </a:schemeClr>
                      </a:solidFill>
                      <a:prstDash val="solid"/>
                      <a:round/>
                      <a:headEnd type="none" w="med" len="med"/>
                      <a:tailEnd type="none" w="med" len="med"/>
                    </a:lnR>
                    <a:lnT w="6350" cap="flat" cmpd="sng" algn="ctr">
                      <a:solidFill>
                        <a:schemeClr val="accent1">
                          <a:lumMod val="75000"/>
                        </a:schemeClr>
                      </a:solidFill>
                      <a:prstDash val="solid"/>
                      <a:round/>
                      <a:headEnd type="none" w="med" len="med"/>
                      <a:tailEnd type="none" w="med" len="med"/>
                    </a:lnT>
                    <a:lnB w="28575" cap="flat" cmpd="sng" algn="ctr">
                      <a:solidFill>
                        <a:schemeClr val="accent1">
                          <a:lumMod val="75000"/>
                        </a:schemeClr>
                      </a:solidFill>
                      <a:prstDash val="solid"/>
                      <a:round/>
                      <a:headEnd type="none" w="med" len="med"/>
                      <a:tailEnd type="none" w="med" len="med"/>
                    </a:lnB>
                  </a:tcPr>
                </a:tc>
                <a:tc>
                  <a:txBody>
                    <a:bodyPr/>
                    <a:lstStyle/>
                    <a:p>
                      <a:pPr algn="ctr"/>
                      <a:r>
                        <a:rPr kumimoji="1" lang="ja-JP" altLang="en-US" sz="1100" b="0" dirty="0">
                          <a:latin typeface="+mj-ea"/>
                          <a:ea typeface="+mj-ea"/>
                          <a:cs typeface="Meiryo UI" panose="020B0604030504040204" pitchFamily="50" charset="-128"/>
                        </a:rPr>
                        <a:t>研究開発機関</a:t>
                      </a:r>
                    </a:p>
                  </a:txBody>
                  <a:tcPr marT="42203" marB="42203">
                    <a:lnL w="6350" cap="flat" cmpd="sng" algn="ctr">
                      <a:solidFill>
                        <a:schemeClr val="accent1">
                          <a:lumMod val="75000"/>
                        </a:schemeClr>
                      </a:solidFill>
                      <a:prstDash val="solid"/>
                      <a:round/>
                      <a:headEnd type="none" w="med" len="med"/>
                      <a:tailEnd type="none" w="med" len="med"/>
                    </a:lnL>
                    <a:lnT w="6350" cap="flat" cmpd="sng" algn="ctr">
                      <a:solidFill>
                        <a:schemeClr val="accent1">
                          <a:lumMod val="75000"/>
                        </a:schemeClr>
                      </a:solidFill>
                      <a:prstDash val="solid"/>
                      <a:round/>
                      <a:headEnd type="none" w="med" len="med"/>
                      <a:tailEnd type="none" w="med" len="med"/>
                    </a:lnT>
                    <a:lnB w="28575" cap="flat" cmpd="sng" algn="ctr">
                      <a:solidFill>
                        <a:schemeClr val="accent1">
                          <a:lumMod val="75000"/>
                        </a:schemeClr>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45" name="正方形/長方形 44"/>
          <p:cNvSpPr/>
          <p:nvPr/>
        </p:nvSpPr>
        <p:spPr>
          <a:xfrm>
            <a:off x="323534" y="4896696"/>
            <a:ext cx="4496574" cy="19402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来場者アンケート</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来年も参加したいですか？</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8" name="グループ化 7">
            <a:extLst>
              <a:ext uri="{FF2B5EF4-FFF2-40B4-BE49-F238E27FC236}">
                <a16:creationId xmlns:a16="http://schemas.microsoft.com/office/drawing/2014/main" id="{2F72BEB7-2FE2-47CA-A258-073B8F72BAC2}"/>
              </a:ext>
            </a:extLst>
          </p:cNvPr>
          <p:cNvGrpSpPr/>
          <p:nvPr/>
        </p:nvGrpSpPr>
        <p:grpSpPr>
          <a:xfrm>
            <a:off x="4771407" y="5655822"/>
            <a:ext cx="802793" cy="365538"/>
            <a:chOff x="5169024" y="5489718"/>
            <a:chExt cx="869692" cy="396000"/>
          </a:xfrm>
        </p:grpSpPr>
        <p:sp>
          <p:nvSpPr>
            <p:cNvPr id="2" name="右中かっこ 1"/>
            <p:cNvSpPr/>
            <p:nvPr/>
          </p:nvSpPr>
          <p:spPr>
            <a:xfrm>
              <a:off x="5169024" y="5489718"/>
              <a:ext cx="188294" cy="396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正方形/長方形 12"/>
            <p:cNvSpPr/>
            <p:nvPr/>
          </p:nvSpPr>
          <p:spPr>
            <a:xfrm>
              <a:off x="5263171" y="5566324"/>
              <a:ext cx="775545" cy="2101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76" tIns="42188" rIns="84376" bIns="42188" rtlCol="0" anchor="ctr"/>
            <a:lstStyle/>
            <a:p>
              <a:pPr algn="ctr"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78.9%</a:t>
              </a:r>
            </a:p>
          </p:txBody>
        </p:sp>
      </p:grpSp>
      <p:graphicFrame>
        <p:nvGraphicFramePr>
          <p:cNvPr id="5" name="表 4"/>
          <p:cNvGraphicFramePr>
            <a:graphicFrameLocks noGrp="1"/>
          </p:cNvGraphicFramePr>
          <p:nvPr>
            <p:extLst>
              <p:ext uri="{D42A27DB-BD31-4B8C-83A1-F6EECF244321}">
                <p14:modId xmlns:p14="http://schemas.microsoft.com/office/powerpoint/2010/main" val="2032223372"/>
              </p:ext>
            </p:extLst>
          </p:nvPr>
        </p:nvGraphicFramePr>
        <p:xfrm>
          <a:off x="643568" y="5355714"/>
          <a:ext cx="4076645" cy="1313736"/>
        </p:xfrm>
        <a:graphic>
          <a:graphicData uri="http://schemas.openxmlformats.org/drawingml/2006/table">
            <a:tbl>
              <a:tblPr/>
              <a:tblGrid>
                <a:gridCol w="429806">
                  <a:extLst>
                    <a:ext uri="{9D8B030D-6E8A-4147-A177-3AD203B41FA5}">
                      <a16:colId xmlns:a16="http://schemas.microsoft.com/office/drawing/2014/main" val="20000"/>
                    </a:ext>
                  </a:extLst>
                </a:gridCol>
                <a:gridCol w="1903373">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879370">
                  <a:extLst>
                    <a:ext uri="{9D8B030D-6E8A-4147-A177-3AD203B41FA5}">
                      <a16:colId xmlns:a16="http://schemas.microsoft.com/office/drawing/2014/main" val="20003"/>
                    </a:ext>
                  </a:extLst>
                </a:gridCol>
              </a:tblGrid>
              <a:tr h="218956">
                <a:tc>
                  <a:txBody>
                    <a:bodyPr/>
                    <a:lstStyle/>
                    <a:p>
                      <a:pPr algn="ctr" fontAlgn="ctr"/>
                      <a:r>
                        <a:rPr lang="en-US" sz="1000" b="0" i="0" u="none" strike="noStrike" dirty="0">
                          <a:solidFill>
                            <a:srgbClr val="FFFFFF"/>
                          </a:solidFill>
                          <a:effectLst/>
                          <a:latin typeface="Meiryo UI"/>
                        </a:rPr>
                        <a:t>No.</a:t>
                      </a:r>
                    </a:p>
                  </a:txBody>
                  <a:tcPr marL="8792" marR="8792" marT="8792"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244062"/>
                    </a:solidFill>
                  </a:tcPr>
                </a:tc>
                <a:tc>
                  <a:txBody>
                    <a:bodyPr/>
                    <a:lstStyle/>
                    <a:p>
                      <a:pPr algn="ctr" fontAlgn="ctr"/>
                      <a:r>
                        <a:rPr lang="ja-JP" altLang="en-US" sz="1000" b="0" i="0" u="none" strike="noStrike" dirty="0">
                          <a:solidFill>
                            <a:srgbClr val="FFFFFF"/>
                          </a:solidFill>
                          <a:effectLst/>
                          <a:latin typeface="Meiryo UI"/>
                        </a:rPr>
                        <a:t>選択肢</a:t>
                      </a:r>
                    </a:p>
                  </a:txBody>
                  <a:tcPr marL="8792" marR="8792" marT="879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244062"/>
                    </a:solidFill>
                  </a:tcPr>
                </a:tc>
                <a:tc>
                  <a:txBody>
                    <a:bodyPr/>
                    <a:lstStyle/>
                    <a:p>
                      <a:pPr algn="ctr" fontAlgn="ctr"/>
                      <a:r>
                        <a:rPr lang="ja-JP" altLang="en-US" sz="1000" b="0" i="0" u="none" strike="noStrike">
                          <a:solidFill>
                            <a:srgbClr val="FFFFFF"/>
                          </a:solidFill>
                          <a:effectLst/>
                          <a:latin typeface="Meiryo UI"/>
                        </a:rPr>
                        <a:t>回答数</a:t>
                      </a:r>
                    </a:p>
                  </a:txBody>
                  <a:tcPr marL="8792" marR="8792" marT="879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244062"/>
                    </a:solidFill>
                  </a:tcPr>
                </a:tc>
                <a:tc>
                  <a:txBody>
                    <a:bodyPr/>
                    <a:lstStyle/>
                    <a:p>
                      <a:pPr algn="ctr" fontAlgn="ctr"/>
                      <a:r>
                        <a:rPr lang="ja-JP" altLang="en-US" sz="1000" b="0" i="0" u="none" strike="noStrike" dirty="0">
                          <a:solidFill>
                            <a:srgbClr val="FFFFFF"/>
                          </a:solidFill>
                          <a:effectLst/>
                          <a:latin typeface="Meiryo UI"/>
                        </a:rPr>
                        <a:t>割合</a:t>
                      </a:r>
                    </a:p>
                  </a:txBody>
                  <a:tcPr marL="8792" marR="8792" marT="8792"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244062"/>
                    </a:solidFill>
                  </a:tcPr>
                </a:tc>
                <a:extLst>
                  <a:ext uri="{0D108BD9-81ED-4DB2-BD59-A6C34878D82A}">
                    <a16:rowId xmlns:a16="http://schemas.microsoft.com/office/drawing/2014/main" val="10000"/>
                  </a:ext>
                </a:extLst>
              </a:tr>
              <a:tr h="218956">
                <a:tc>
                  <a:txBody>
                    <a:bodyPr/>
                    <a:lstStyle/>
                    <a:p>
                      <a:pPr algn="ctr" fontAlgn="ctr"/>
                      <a:r>
                        <a:rPr lang="en-US" altLang="ja-JP" sz="1000" b="0" i="0" u="none" strike="noStrike">
                          <a:solidFill>
                            <a:srgbClr val="000000"/>
                          </a:solidFill>
                          <a:effectLst/>
                          <a:latin typeface="Meiryo UI"/>
                        </a:rPr>
                        <a:t>1</a:t>
                      </a:r>
                    </a:p>
                  </a:txBody>
                  <a:tcPr marL="8792" marR="8792" marT="8792"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a:rPr>
                        <a:t>是非参加したい</a:t>
                      </a:r>
                    </a:p>
                  </a:txBody>
                  <a:tcPr marL="8792" marR="8792" marT="879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102</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n-US" altLang="ja-JP" sz="1000" b="0" i="0" u="none" strike="noStrike">
                          <a:solidFill>
                            <a:srgbClr val="000000"/>
                          </a:solidFill>
                          <a:effectLst/>
                          <a:latin typeface="Meiryo UI" panose="020B0604030504040204" pitchFamily="50" charset="-128"/>
                          <a:ea typeface="Meiryo UI" panose="020B0604030504040204" pitchFamily="50" charset="-128"/>
                        </a:rPr>
                        <a:t>32.6%</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218956">
                <a:tc>
                  <a:txBody>
                    <a:bodyPr/>
                    <a:lstStyle/>
                    <a:p>
                      <a:pPr algn="ctr" fontAlgn="ctr"/>
                      <a:r>
                        <a:rPr lang="en-US" altLang="ja-JP" sz="1000" b="0" i="0" u="none" strike="noStrike">
                          <a:solidFill>
                            <a:srgbClr val="000000"/>
                          </a:solidFill>
                          <a:effectLst/>
                          <a:latin typeface="Meiryo UI"/>
                        </a:rPr>
                        <a:t>2</a:t>
                      </a:r>
                    </a:p>
                  </a:txBody>
                  <a:tcPr marL="8792" marR="8792" marT="8792"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000" b="0" i="0" u="none" strike="noStrike">
                          <a:solidFill>
                            <a:srgbClr val="000000"/>
                          </a:solidFill>
                          <a:effectLst/>
                          <a:latin typeface="Meiryo UI"/>
                        </a:rPr>
                        <a:t>参加したい</a:t>
                      </a:r>
                    </a:p>
                  </a:txBody>
                  <a:tcPr marL="8792" marR="8792" marT="879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n-US" altLang="ja-JP" sz="1000" b="0" i="0" u="none" strike="noStrike">
                          <a:solidFill>
                            <a:srgbClr val="000000"/>
                          </a:solidFill>
                          <a:effectLst/>
                          <a:latin typeface="Meiryo UI" panose="020B0604030504040204" pitchFamily="50" charset="-128"/>
                          <a:ea typeface="Meiryo UI" panose="020B0604030504040204" pitchFamily="50" charset="-128"/>
                        </a:rPr>
                        <a:t>145</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n-US" altLang="ja-JP" sz="1000" b="0" i="0" u="none" strike="noStrike">
                          <a:solidFill>
                            <a:srgbClr val="000000"/>
                          </a:solidFill>
                          <a:effectLst/>
                          <a:latin typeface="Meiryo UI" panose="020B0604030504040204" pitchFamily="50" charset="-128"/>
                          <a:ea typeface="Meiryo UI" panose="020B0604030504040204" pitchFamily="50" charset="-128"/>
                        </a:rPr>
                        <a:t>46.3%</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18956">
                <a:tc>
                  <a:txBody>
                    <a:bodyPr/>
                    <a:lstStyle/>
                    <a:p>
                      <a:pPr algn="ctr" fontAlgn="ctr"/>
                      <a:r>
                        <a:rPr lang="en-US" altLang="ja-JP" sz="1000" b="0" i="0" u="none" strike="noStrike">
                          <a:solidFill>
                            <a:srgbClr val="000000"/>
                          </a:solidFill>
                          <a:effectLst/>
                          <a:latin typeface="Meiryo UI"/>
                        </a:rPr>
                        <a:t>3</a:t>
                      </a:r>
                    </a:p>
                  </a:txBody>
                  <a:tcPr marL="8792" marR="8792" marT="8792"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a:rPr>
                        <a:t>どちらとも言えない</a:t>
                      </a:r>
                    </a:p>
                  </a:txBody>
                  <a:tcPr marL="8792" marR="8792" marT="879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n-US" altLang="ja-JP" sz="1000" b="0" i="0" u="none" strike="noStrike">
                          <a:solidFill>
                            <a:srgbClr val="000000"/>
                          </a:solidFill>
                          <a:effectLst/>
                          <a:latin typeface="Meiryo UI" panose="020B0604030504040204" pitchFamily="50" charset="-128"/>
                          <a:ea typeface="Meiryo UI" panose="020B0604030504040204" pitchFamily="50" charset="-128"/>
                        </a:rPr>
                        <a:t>62</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n-US" altLang="ja-JP" sz="1000" b="0" i="0" u="none" strike="noStrike">
                          <a:solidFill>
                            <a:srgbClr val="000000"/>
                          </a:solidFill>
                          <a:effectLst/>
                          <a:latin typeface="Meiryo UI" panose="020B0604030504040204" pitchFamily="50" charset="-128"/>
                          <a:ea typeface="Meiryo UI" panose="020B0604030504040204" pitchFamily="50" charset="-128"/>
                        </a:rPr>
                        <a:t>19.8%</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218956">
                <a:tc>
                  <a:txBody>
                    <a:bodyPr/>
                    <a:lstStyle/>
                    <a:p>
                      <a:pPr algn="ctr" fontAlgn="ctr"/>
                      <a:r>
                        <a:rPr lang="en-US" altLang="ja-JP" sz="1000" b="0" i="0" u="none" strike="noStrike">
                          <a:solidFill>
                            <a:srgbClr val="000000"/>
                          </a:solidFill>
                          <a:effectLst/>
                          <a:latin typeface="Meiryo UI"/>
                        </a:rPr>
                        <a:t>4</a:t>
                      </a:r>
                    </a:p>
                  </a:txBody>
                  <a:tcPr marL="8792" marR="8792" marT="8792"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000" b="0" i="0" u="none" strike="noStrike">
                          <a:solidFill>
                            <a:srgbClr val="000000"/>
                          </a:solidFill>
                          <a:effectLst/>
                          <a:latin typeface="Meiryo UI"/>
                        </a:rPr>
                        <a:t>参加したくない</a:t>
                      </a:r>
                    </a:p>
                  </a:txBody>
                  <a:tcPr marL="8792" marR="8792" marT="879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n-US" altLang="ja-JP" sz="1000" b="0" i="0" u="none" strike="noStrike">
                          <a:solidFill>
                            <a:srgbClr val="000000"/>
                          </a:solidFill>
                          <a:effectLst/>
                          <a:latin typeface="Meiryo UI" panose="020B0604030504040204" pitchFamily="50" charset="-128"/>
                          <a:ea typeface="Meiryo UI" panose="020B0604030504040204" pitchFamily="50" charset="-128"/>
                        </a:rPr>
                        <a:t>3</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n-US" altLang="ja-JP" sz="1000" b="0" i="0" u="none" strike="noStrike">
                          <a:solidFill>
                            <a:srgbClr val="000000"/>
                          </a:solidFill>
                          <a:effectLst/>
                          <a:latin typeface="Meiryo UI" panose="020B0604030504040204" pitchFamily="50" charset="-128"/>
                          <a:ea typeface="Meiryo UI" panose="020B0604030504040204" pitchFamily="50" charset="-128"/>
                        </a:rPr>
                        <a:t>1.0%</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218956">
                <a:tc>
                  <a:txBody>
                    <a:bodyPr/>
                    <a:lstStyle/>
                    <a:p>
                      <a:pPr algn="ctr" fontAlgn="ctr"/>
                      <a:r>
                        <a:rPr lang="en-US" altLang="ja-JP" sz="1000" b="0" i="0" u="none" strike="noStrike" dirty="0">
                          <a:solidFill>
                            <a:srgbClr val="000000"/>
                          </a:solidFill>
                          <a:effectLst/>
                          <a:latin typeface="Meiryo UI"/>
                        </a:rPr>
                        <a:t>5</a:t>
                      </a:r>
                    </a:p>
                  </a:txBody>
                  <a:tcPr marL="8792" marR="8792" marT="8792"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a:rPr>
                        <a:t>全く参加したくない</a:t>
                      </a:r>
                    </a:p>
                  </a:txBody>
                  <a:tcPr marL="8792" marR="8792" marT="879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0.3%</a:t>
                      </a:r>
                    </a:p>
                  </a:txBody>
                  <a:tcPr marL="8792" marR="8792" marT="8792"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pic>
        <p:nvPicPr>
          <p:cNvPr id="9" name="図 8">
            <a:extLst>
              <a:ext uri="{FF2B5EF4-FFF2-40B4-BE49-F238E27FC236}">
                <a16:creationId xmlns:a16="http://schemas.microsoft.com/office/drawing/2014/main" id="{59CEF517-13F9-4D5A-ABD6-9962735A8A30}"/>
              </a:ext>
            </a:extLst>
          </p:cNvPr>
          <p:cNvPicPr>
            <a:picLocks noChangeAspect="1"/>
          </p:cNvPicPr>
          <p:nvPr/>
        </p:nvPicPr>
        <p:blipFill rotWithShape="1">
          <a:blip r:embed="rId2"/>
          <a:srcRect l="5145" b="11222"/>
          <a:stretch/>
        </p:blipFill>
        <p:spPr>
          <a:xfrm>
            <a:off x="5436097" y="4836698"/>
            <a:ext cx="3064336" cy="1716342"/>
          </a:xfrm>
          <a:prstGeom prst="rect">
            <a:avLst/>
          </a:prstGeom>
        </p:spPr>
      </p:pic>
    </p:spTree>
    <p:extLst>
      <p:ext uri="{BB962C8B-B14F-4D97-AF65-F5344CB8AC3E}">
        <p14:creationId xmlns:p14="http://schemas.microsoft.com/office/powerpoint/2010/main" val="4243876846"/>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E3CF760-EF03-41EA-ADE6-76BB8ECA1305}"/>
              </a:ext>
            </a:extLst>
          </p:cNvPr>
          <p:cNvSpPr>
            <a:spLocks noGrp="1"/>
          </p:cNvSpPr>
          <p:nvPr>
            <p:ph type="title"/>
          </p:nvPr>
        </p:nvSpPr>
        <p:spPr>
          <a:xfrm>
            <a:off x="196850" y="-3057"/>
            <a:ext cx="8750300" cy="551657"/>
          </a:xfrm>
        </p:spPr>
        <p:txBody>
          <a:bodyPr>
            <a:normAutofit/>
          </a:bodyPr>
          <a:lstStyle/>
          <a:p>
            <a:pPr algn="ctr"/>
            <a:r>
              <a:rPr lang="ja-JP" altLang="en-US" sz="2851" dirty="0">
                <a:solidFill>
                  <a:srgbClr val="FF0000"/>
                </a:solidFill>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rPr>
              <a:t>障害者自立支援機器導入好事例普及事業について</a:t>
            </a:r>
          </a:p>
        </p:txBody>
      </p:sp>
      <p:sp>
        <p:nvSpPr>
          <p:cNvPr id="5" name="正方形/長方形 4">
            <a:extLst>
              <a:ext uri="{FF2B5EF4-FFF2-40B4-BE49-F238E27FC236}">
                <a16:creationId xmlns:a16="http://schemas.microsoft.com/office/drawing/2014/main" id="{82EB8202-CEB9-43A3-857A-FAC5C5008F9E}"/>
              </a:ext>
            </a:extLst>
          </p:cNvPr>
          <p:cNvSpPr/>
          <p:nvPr/>
        </p:nvSpPr>
        <p:spPr>
          <a:xfrm>
            <a:off x="196850" y="532490"/>
            <a:ext cx="8750300" cy="1384300"/>
          </a:xfrm>
          <a:prstGeom prst="rect">
            <a:avLst/>
          </a:prstGeom>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68579" tIns="34290" rIns="68579" bIns="34290" numCol="1" spcCol="0" rtlCol="0" fromWordArt="0" anchor="ctr" anchorCtr="0" forceAA="0" compatLnSpc="1">
            <a:prstTxWarp prst="textNoShape">
              <a:avLst/>
            </a:prstTxWarp>
            <a:noAutofit/>
          </a:bodyPr>
          <a:lstStyle/>
          <a:p>
            <a:r>
              <a:rPr lang="en-US" altLang="ja-JP" sz="2101" dirty="0">
                <a:latin typeface="HG丸ｺﾞｼｯｸM-PRO" panose="020F0600000000000000" pitchFamily="50" charset="-128"/>
                <a:ea typeface="HG丸ｺﾞｼｯｸM-PRO" panose="020F0600000000000000" pitchFamily="50" charset="-128"/>
              </a:rPr>
              <a:t>【</a:t>
            </a:r>
            <a:r>
              <a:rPr lang="ja-JP" altLang="en-US" sz="2101" dirty="0">
                <a:latin typeface="HG丸ｺﾞｼｯｸM-PRO" panose="020F0600000000000000" pitchFamily="50" charset="-128"/>
                <a:ea typeface="HG丸ｺﾞｼｯｸM-PRO" panose="020F0600000000000000" pitchFamily="50" charset="-128"/>
              </a:rPr>
              <a:t>目的</a:t>
            </a:r>
            <a:r>
              <a:rPr lang="en-US" altLang="ja-JP" sz="2101" dirty="0">
                <a:latin typeface="HG丸ｺﾞｼｯｸM-PRO" panose="020F0600000000000000" pitchFamily="50" charset="-128"/>
                <a:ea typeface="HG丸ｺﾞｼｯｸM-PRO" panose="020F0600000000000000" pitchFamily="50" charset="-128"/>
              </a:rPr>
              <a:t>】</a:t>
            </a:r>
          </a:p>
          <a:p>
            <a:r>
              <a:rPr lang="ja-JP" altLang="en-US" sz="2101" dirty="0">
                <a:latin typeface="HG丸ｺﾞｼｯｸM-PRO" panose="020F0600000000000000" pitchFamily="50" charset="-128"/>
                <a:ea typeface="HG丸ｺﾞｼｯｸM-PRO" panose="020F0600000000000000" pitchFamily="50" charset="-128"/>
              </a:rPr>
              <a:t>　障害者ニーズを的確に踏まえて支援機器を開発し、製品化した企業や研究所、さらには支援機器を効率的に導入し利活用している福祉事業所等を全国から募り、</a:t>
            </a:r>
            <a:r>
              <a:rPr lang="ja-JP" altLang="en-US" sz="2101" u="sng" dirty="0">
                <a:solidFill>
                  <a:srgbClr val="3333FF"/>
                </a:solidFill>
                <a:latin typeface="HG丸ｺﾞｼｯｸM-PRO" panose="020F0600000000000000" pitchFamily="50" charset="-128"/>
                <a:ea typeface="HG丸ｺﾞｼｯｸM-PRO" panose="020F0600000000000000" pitchFamily="50" charset="-128"/>
              </a:rPr>
              <a:t>好事例を表彰する事業を行う</a:t>
            </a:r>
            <a:r>
              <a:rPr lang="ja-JP" altLang="en-US" sz="2101" dirty="0">
                <a:latin typeface="HG丸ｺﾞｼｯｸM-PRO" panose="020F0600000000000000" pitchFamily="50" charset="-128"/>
                <a:ea typeface="HG丸ｺﾞｼｯｸM-PRO" panose="020F0600000000000000" pitchFamily="50" charset="-128"/>
              </a:rPr>
              <a:t>こととします。</a:t>
            </a:r>
          </a:p>
        </p:txBody>
      </p:sp>
      <p:sp>
        <p:nvSpPr>
          <p:cNvPr id="7" name="正方形/長方形 6">
            <a:extLst>
              <a:ext uri="{FF2B5EF4-FFF2-40B4-BE49-F238E27FC236}">
                <a16:creationId xmlns:a16="http://schemas.microsoft.com/office/drawing/2014/main" id="{97C75184-E386-47DC-9E0E-F23054FD6939}"/>
              </a:ext>
            </a:extLst>
          </p:cNvPr>
          <p:cNvSpPr/>
          <p:nvPr/>
        </p:nvSpPr>
        <p:spPr>
          <a:xfrm>
            <a:off x="196849" y="1921815"/>
            <a:ext cx="8750300" cy="1892301"/>
          </a:xfrm>
          <a:prstGeom prst="rect">
            <a:avLst/>
          </a:prstGeom>
          <a:blipFill>
            <a:blip r:embed="rId2">
              <a:alphaModFix amt="0"/>
            </a:blip>
            <a:stretch>
              <a:fillRect/>
            </a:stretch>
          </a:blipFill>
          <a:ln>
            <a:noFill/>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68579" tIns="34290" rIns="68579" bIns="34290" numCol="1" spcCol="0" rtlCol="0" fromWordArt="0" anchor="ctr" anchorCtr="0" forceAA="0" compatLnSpc="1">
            <a:prstTxWarp prst="textNoShape">
              <a:avLst/>
            </a:prstTxWarp>
            <a:noAutofit/>
          </a:bodyPr>
          <a:lstStyle/>
          <a:p>
            <a:r>
              <a:rPr lang="ja-JP" altLang="en-US" sz="2101" dirty="0">
                <a:solidFill>
                  <a:srgbClr val="FFFFFF"/>
                </a:solidFill>
                <a:highlight>
                  <a:srgbClr val="FF5050"/>
                </a:highlight>
                <a:latin typeface="HG丸ｺﾞｼｯｸM-PRO" panose="020F0600000000000000" pitchFamily="50" charset="-128"/>
                <a:ea typeface="HG丸ｺﾞｼｯｸM-PRO" panose="020F0600000000000000" pitchFamily="50" charset="-128"/>
              </a:rPr>
              <a:t>〇募集する部門（案）</a:t>
            </a:r>
            <a:endParaRPr lang="en-US" altLang="ja-JP" sz="2101" dirty="0">
              <a:solidFill>
                <a:srgbClr val="FFFFFF"/>
              </a:solidFill>
              <a:highlight>
                <a:srgbClr val="FF5050"/>
              </a:highlight>
              <a:latin typeface="HG丸ｺﾞｼｯｸM-PRO" panose="020F0600000000000000" pitchFamily="50" charset="-128"/>
              <a:ea typeface="HG丸ｺﾞｼｯｸM-PRO" panose="020F0600000000000000" pitchFamily="50" charset="-128"/>
            </a:endParaRPr>
          </a:p>
          <a:p>
            <a:r>
              <a:rPr lang="ja-JP" altLang="en-US" sz="2101" dirty="0">
                <a:solidFill>
                  <a:schemeClr val="tx1"/>
                </a:solidFill>
                <a:latin typeface="HG丸ｺﾞｼｯｸM-PRO" panose="020F0600000000000000" pitchFamily="50" charset="-128"/>
                <a:ea typeface="HG丸ｺﾞｼｯｸM-PRO" panose="020F0600000000000000" pitchFamily="50" charset="-128"/>
              </a:rPr>
              <a:t>　</a:t>
            </a:r>
            <a:r>
              <a:rPr lang="ja-JP" altLang="en-US" sz="2101" u="sng" dirty="0">
                <a:solidFill>
                  <a:schemeClr val="tx1"/>
                </a:solidFill>
                <a:latin typeface="HGS創英角ｺﾞｼｯｸUB" panose="020B0900000000000000" pitchFamily="50" charset="-128"/>
                <a:ea typeface="HGS創英角ｺﾞｼｯｸUB" panose="020B0900000000000000" pitchFamily="50" charset="-128"/>
              </a:rPr>
              <a:t>◆技術開発研究部門</a:t>
            </a:r>
            <a:endParaRPr lang="en-US" altLang="ja-JP" sz="2101" u="sng" dirty="0">
              <a:solidFill>
                <a:schemeClr val="tx1"/>
              </a:solidFill>
              <a:latin typeface="HGS創英角ｺﾞｼｯｸUB" panose="020B0900000000000000" pitchFamily="50" charset="-128"/>
              <a:ea typeface="HGS創英角ｺﾞｼｯｸUB" panose="020B0900000000000000" pitchFamily="50" charset="-128"/>
            </a:endParaRPr>
          </a:p>
          <a:p>
            <a:r>
              <a:rPr lang="ja-JP" altLang="en-US" sz="2101" dirty="0">
                <a:solidFill>
                  <a:schemeClr val="tx1"/>
                </a:solidFill>
                <a:latin typeface="HGS創英角ｺﾞｼｯｸUB" panose="020B0900000000000000" pitchFamily="50" charset="-128"/>
                <a:ea typeface="HGS創英角ｺﾞｼｯｸUB" panose="020B0900000000000000" pitchFamily="50" charset="-128"/>
              </a:rPr>
              <a:t>　　</a:t>
            </a:r>
            <a:r>
              <a:rPr lang="ja-JP" altLang="en-US" sz="1801" dirty="0">
                <a:solidFill>
                  <a:schemeClr val="tx1"/>
                </a:solidFill>
                <a:latin typeface="HG丸ｺﾞｼｯｸM-PRO" panose="020F0600000000000000" pitchFamily="50" charset="-128"/>
                <a:ea typeface="HG丸ｺﾞｼｯｸM-PRO" panose="020F0600000000000000" pitchFamily="50" charset="-128"/>
              </a:rPr>
              <a:t>当事者ニーズに合致した技術開発を行っている企業</a:t>
            </a:r>
            <a:endParaRPr lang="en-US" altLang="ja-JP" sz="2101" dirty="0">
              <a:solidFill>
                <a:schemeClr val="tx1"/>
              </a:solidFill>
              <a:latin typeface="HG丸ｺﾞｼｯｸM-PRO" panose="020F0600000000000000" pitchFamily="50" charset="-128"/>
              <a:ea typeface="HG丸ｺﾞｼｯｸM-PRO" panose="020F0600000000000000" pitchFamily="50" charset="-128"/>
            </a:endParaRPr>
          </a:p>
          <a:p>
            <a:r>
              <a:rPr lang="ja-JP" altLang="en-US" sz="2101" dirty="0">
                <a:solidFill>
                  <a:schemeClr val="tx1"/>
                </a:solidFill>
                <a:latin typeface="HG丸ｺﾞｼｯｸM-PRO" panose="020F0600000000000000" pitchFamily="50" charset="-128"/>
                <a:ea typeface="HG丸ｺﾞｼｯｸM-PRO" panose="020F0600000000000000" pitchFamily="50" charset="-128"/>
              </a:rPr>
              <a:t>　</a:t>
            </a:r>
            <a:r>
              <a:rPr lang="ja-JP" altLang="en-US" sz="2101" u="sng" dirty="0">
                <a:solidFill>
                  <a:schemeClr val="tx1"/>
                </a:solidFill>
                <a:latin typeface="HGS創英角ｺﾞｼｯｸUB" panose="020B0900000000000000" pitchFamily="50" charset="-128"/>
                <a:ea typeface="HGS創英角ｺﾞｼｯｸUB" panose="020B0900000000000000" pitchFamily="50" charset="-128"/>
              </a:rPr>
              <a:t>◆導入・利活用部門</a:t>
            </a:r>
            <a:endParaRPr lang="en-US" altLang="ja-JP" sz="2101" u="sng" dirty="0">
              <a:solidFill>
                <a:schemeClr val="tx1"/>
              </a:solidFill>
              <a:latin typeface="HGS創英角ｺﾞｼｯｸUB" panose="020B0900000000000000" pitchFamily="50" charset="-128"/>
              <a:ea typeface="HGS創英角ｺﾞｼｯｸUB" panose="020B0900000000000000" pitchFamily="50" charset="-128"/>
            </a:endParaRPr>
          </a:p>
          <a:p>
            <a:r>
              <a:rPr lang="ja-JP" altLang="en-US" sz="2101" dirty="0">
                <a:solidFill>
                  <a:schemeClr val="tx1"/>
                </a:solidFill>
                <a:latin typeface="HGS創英角ｺﾞｼｯｸUB" panose="020B0900000000000000" pitchFamily="50" charset="-128"/>
                <a:ea typeface="HGS創英角ｺﾞｼｯｸUB" panose="020B0900000000000000" pitchFamily="50" charset="-128"/>
              </a:rPr>
              <a:t>　　</a:t>
            </a:r>
            <a:r>
              <a:rPr lang="ja-JP" altLang="en-US" sz="1801" dirty="0">
                <a:solidFill>
                  <a:schemeClr val="tx1"/>
                </a:solidFill>
                <a:latin typeface="HG丸ｺﾞｼｯｸM-PRO" panose="020F0600000000000000" pitchFamily="50" charset="-128"/>
                <a:ea typeface="HG丸ｺﾞｼｯｸM-PRO" panose="020F0600000000000000" pitchFamily="50" charset="-128"/>
              </a:rPr>
              <a:t>支援機器の適切かつ効果的な導入や利活用を行っている福祉事業所等</a:t>
            </a:r>
            <a:endParaRPr lang="ja-JP" altLang="en-US" sz="2101"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11" name="正方形/長方形 10">
            <a:extLst>
              <a:ext uri="{FF2B5EF4-FFF2-40B4-BE49-F238E27FC236}">
                <a16:creationId xmlns:a16="http://schemas.microsoft.com/office/drawing/2014/main" id="{03D641FA-43D3-4E6A-917E-4040D85C85B1}"/>
              </a:ext>
            </a:extLst>
          </p:cNvPr>
          <p:cNvSpPr/>
          <p:nvPr/>
        </p:nvSpPr>
        <p:spPr>
          <a:xfrm>
            <a:off x="196850" y="5296846"/>
            <a:ext cx="8750299" cy="1516624"/>
          </a:xfrm>
          <a:prstGeom prst="rect">
            <a:avLst/>
          </a:prstGeom>
          <a:gradFill>
            <a:gsLst>
              <a:gs pos="47000">
                <a:schemeClr val="accent1">
                  <a:lumMod val="5000"/>
                  <a:lumOff val="95000"/>
                </a:schemeClr>
              </a:gs>
              <a:gs pos="0">
                <a:srgbClr val="FAF6C2"/>
              </a:gs>
              <a:gs pos="100000">
                <a:srgbClr val="EFE23F"/>
              </a:gs>
            </a:gsLst>
            <a:lin ang="5400000" scaled="1"/>
          </a:gradFill>
          <a:ln>
            <a:noFill/>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68579" tIns="34290" rIns="68579" bIns="34290" numCol="1" spcCol="0" rtlCol="0" fromWordArt="0" anchor="ctr" anchorCtr="0" forceAA="0" compatLnSpc="1">
            <a:prstTxWarp prst="textNoShape">
              <a:avLst/>
            </a:prstTxWarp>
            <a:noAutofit/>
          </a:bodyPr>
          <a:lstStyle/>
          <a:p>
            <a:r>
              <a:rPr lang="ja-JP" altLang="en-US" sz="2400" dirty="0">
                <a:solidFill>
                  <a:srgbClr val="FF0000"/>
                </a:solidFill>
                <a:latin typeface="HG丸ｺﾞｼｯｸM-PRO" panose="020F0600000000000000" pitchFamily="50" charset="-128"/>
                <a:ea typeface="HG丸ｺﾞｼｯｸM-PRO" panose="020F0600000000000000" pitchFamily="50" charset="-128"/>
              </a:rPr>
              <a:t>グランプリ（最優秀賞の決定）と表彰式は、</a:t>
            </a:r>
            <a:endParaRPr lang="en-US" altLang="ja-JP" sz="2400" dirty="0">
              <a:solidFill>
                <a:srgbClr val="FF0000"/>
              </a:solidFill>
              <a:latin typeface="HG丸ｺﾞｼｯｸM-PRO" panose="020F0600000000000000" pitchFamily="50" charset="-128"/>
              <a:ea typeface="HG丸ｺﾞｼｯｸM-PRO" panose="020F0600000000000000" pitchFamily="50" charset="-128"/>
            </a:endParaRPr>
          </a:p>
          <a:p>
            <a:r>
              <a:rPr lang="ja-JP" altLang="en-US" sz="2400" dirty="0">
                <a:solidFill>
                  <a:srgbClr val="FF0000"/>
                </a:solidFill>
                <a:latin typeface="HG丸ｺﾞｼｯｸM-PRO" panose="020F0600000000000000" pitchFamily="50" charset="-128"/>
                <a:ea typeface="HG丸ｺﾞｼｯｸM-PRO" panose="020F0600000000000000" pitchFamily="50" charset="-128"/>
              </a:rPr>
              <a:t>「シーズ・ニーズマッチング交流会（東京開催）」において</a:t>
            </a:r>
            <a:endParaRPr lang="en-US" altLang="ja-JP" sz="2400" dirty="0">
              <a:solidFill>
                <a:srgbClr val="FF0000"/>
              </a:solidFill>
              <a:latin typeface="HG丸ｺﾞｼｯｸM-PRO" panose="020F0600000000000000" pitchFamily="50" charset="-128"/>
              <a:ea typeface="HG丸ｺﾞｼｯｸM-PRO" panose="020F0600000000000000" pitchFamily="50" charset="-128"/>
            </a:endParaRPr>
          </a:p>
          <a:p>
            <a:r>
              <a:rPr lang="ja-JP" altLang="en-US" sz="2400" dirty="0">
                <a:solidFill>
                  <a:srgbClr val="FF0000"/>
                </a:solidFill>
                <a:latin typeface="HG丸ｺﾞｼｯｸM-PRO" panose="020F0600000000000000" pitchFamily="50" charset="-128"/>
                <a:ea typeface="HG丸ｺﾞｼｯｸM-PRO" panose="020F0600000000000000" pitchFamily="50" charset="-128"/>
              </a:rPr>
              <a:t>実施する予定です。</a:t>
            </a:r>
            <a:endParaRPr lang="en-US" altLang="ja-JP" sz="24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8" name="正方形/長方形 7">
            <a:extLst>
              <a:ext uri="{FF2B5EF4-FFF2-40B4-BE49-F238E27FC236}">
                <a16:creationId xmlns:a16="http://schemas.microsoft.com/office/drawing/2014/main" id="{69D8B8AD-E673-427D-87DC-498A80A6F4D8}"/>
              </a:ext>
            </a:extLst>
          </p:cNvPr>
          <p:cNvSpPr/>
          <p:nvPr/>
        </p:nvSpPr>
        <p:spPr>
          <a:xfrm>
            <a:off x="196849" y="3624990"/>
            <a:ext cx="8750300" cy="1892300"/>
          </a:xfrm>
          <a:prstGeom prst="rect">
            <a:avLst/>
          </a:prstGeom>
          <a:blipFill>
            <a:blip r:embed="rId2">
              <a:alphaModFix amt="0"/>
            </a:blip>
            <a:stretch>
              <a:fillRect/>
            </a:stretch>
          </a:blipFill>
          <a:ln>
            <a:noFill/>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68579" tIns="34290" rIns="68579" bIns="34290" numCol="1" spcCol="0" rtlCol="0" fromWordArt="0" anchor="ctr" anchorCtr="0" forceAA="0" compatLnSpc="1">
            <a:prstTxWarp prst="textNoShape">
              <a:avLst/>
            </a:prstTxWarp>
            <a:noAutofit/>
          </a:bodyPr>
          <a:lstStyle/>
          <a:p>
            <a:r>
              <a:rPr lang="ja-JP" altLang="en-US" sz="2101" dirty="0">
                <a:solidFill>
                  <a:srgbClr val="FFFFFF"/>
                </a:solidFill>
                <a:highlight>
                  <a:srgbClr val="FF5050"/>
                </a:highlight>
                <a:latin typeface="HG丸ｺﾞｼｯｸM-PRO" panose="020F0600000000000000" pitchFamily="50" charset="-128"/>
                <a:ea typeface="HG丸ｺﾞｼｯｸM-PRO" panose="020F0600000000000000" pitchFamily="50" charset="-128"/>
              </a:rPr>
              <a:t>〇表彰位（案）</a:t>
            </a:r>
            <a:endParaRPr lang="en-US" altLang="ja-JP" sz="2101" dirty="0">
              <a:solidFill>
                <a:srgbClr val="FFFFFF"/>
              </a:solidFill>
              <a:highlight>
                <a:srgbClr val="FF5050"/>
              </a:highlight>
              <a:latin typeface="HG丸ｺﾞｼｯｸM-PRO" panose="020F0600000000000000" pitchFamily="50" charset="-128"/>
              <a:ea typeface="HG丸ｺﾞｼｯｸM-PRO" panose="020F0600000000000000" pitchFamily="50" charset="-128"/>
            </a:endParaRPr>
          </a:p>
          <a:p>
            <a:r>
              <a:rPr lang="ja-JP" altLang="en-US" sz="2101" dirty="0">
                <a:solidFill>
                  <a:schemeClr val="tx1"/>
                </a:solidFill>
                <a:latin typeface="HGS創英角ｺﾞｼｯｸUB" panose="020B0900000000000000" pitchFamily="50" charset="-128"/>
                <a:ea typeface="HGS創英角ｺﾞｼｯｸUB" panose="020B0900000000000000" pitchFamily="50" charset="-128"/>
              </a:rPr>
              <a:t>　</a:t>
            </a:r>
            <a:r>
              <a:rPr lang="ja-JP" altLang="en-US" sz="2400" dirty="0">
                <a:solidFill>
                  <a:schemeClr val="tx1"/>
                </a:solidFill>
                <a:latin typeface="HGS創英角ｺﾞｼｯｸUB" panose="020B0900000000000000" pitchFamily="50" charset="-128"/>
                <a:ea typeface="HGS創英角ｺﾞｼｯｸUB" panose="020B0900000000000000" pitchFamily="50" charset="-128"/>
              </a:rPr>
              <a:t>・最優秀賞１件</a:t>
            </a:r>
            <a:endParaRPr lang="en-US" altLang="ja-JP" sz="2000" dirty="0">
              <a:solidFill>
                <a:schemeClr val="tx1"/>
              </a:solidFill>
              <a:latin typeface="HGS創英角ｺﾞｼｯｸUB" panose="020B0900000000000000" pitchFamily="50" charset="-128"/>
              <a:ea typeface="HGS創英角ｺﾞｼｯｸUB" panose="020B0900000000000000" pitchFamily="50" charset="-128"/>
            </a:endParaRPr>
          </a:p>
          <a:p>
            <a:r>
              <a:rPr lang="ja-JP" altLang="en-US" sz="2000" dirty="0">
                <a:solidFill>
                  <a:schemeClr val="tx1"/>
                </a:solidFill>
                <a:latin typeface="HGS創英角ｺﾞｼｯｸUB" panose="020B0900000000000000" pitchFamily="50" charset="-128"/>
                <a:ea typeface="HGS創英角ｺﾞｼｯｸUB" panose="020B0900000000000000" pitchFamily="50" charset="-128"/>
              </a:rPr>
              <a:t>　</a:t>
            </a:r>
            <a:r>
              <a:rPr lang="ja-JP" altLang="en-US" sz="2400" dirty="0">
                <a:solidFill>
                  <a:schemeClr val="tx1"/>
                </a:solidFill>
                <a:latin typeface="HGS創英角ｺﾞｼｯｸUB" panose="020B0900000000000000" pitchFamily="50" charset="-128"/>
                <a:ea typeface="HGS創英角ｺﾞｼｯｸUB" panose="020B0900000000000000" pitchFamily="50" charset="-128"/>
              </a:rPr>
              <a:t>・優秀賞　５件</a:t>
            </a:r>
            <a:endParaRPr lang="en-US" altLang="ja-JP" sz="2000" dirty="0">
              <a:solidFill>
                <a:schemeClr val="tx1"/>
              </a:solidFill>
              <a:latin typeface="HGS創英角ｺﾞｼｯｸUB" panose="020B0900000000000000" pitchFamily="50" charset="-128"/>
              <a:ea typeface="HGS創英角ｺﾞｼｯｸUB" panose="020B0900000000000000" pitchFamily="50" charset="-128"/>
            </a:endParaRPr>
          </a:p>
          <a:p>
            <a:r>
              <a:rPr lang="ja-JP" altLang="en-US" sz="2000" dirty="0">
                <a:solidFill>
                  <a:schemeClr val="tx1"/>
                </a:solidFill>
                <a:latin typeface="HGS創英角ｺﾞｼｯｸUB" panose="020B0900000000000000" pitchFamily="50" charset="-128"/>
                <a:ea typeface="HGS創英角ｺﾞｼｯｸUB" panose="020B0900000000000000" pitchFamily="50" charset="-128"/>
              </a:rPr>
              <a:t>　</a:t>
            </a:r>
            <a:r>
              <a:rPr lang="ja-JP" altLang="en-US" sz="2400" dirty="0">
                <a:solidFill>
                  <a:schemeClr val="tx1"/>
                </a:solidFill>
                <a:latin typeface="HGS創英角ｺﾞｼｯｸUB" panose="020B0900000000000000" pitchFamily="50" charset="-128"/>
                <a:ea typeface="HGS創英角ｺﾞｼｯｸUB" panose="020B0900000000000000" pitchFamily="50" charset="-128"/>
              </a:rPr>
              <a:t>・好事例賞８件</a:t>
            </a:r>
            <a:endParaRPr lang="en-US" altLang="ja-JP" sz="2000" dirty="0">
              <a:solidFill>
                <a:schemeClr val="tx1"/>
              </a:solidFill>
              <a:latin typeface="HGS創英角ｺﾞｼｯｸUB" panose="020B0900000000000000" pitchFamily="50" charset="-128"/>
              <a:ea typeface="HGS創英角ｺﾞｼｯｸUB" panose="020B0900000000000000" pitchFamily="50" charset="-128"/>
            </a:endParaRPr>
          </a:p>
          <a:p>
            <a:endParaRPr lang="ja-JP" altLang="en-US" sz="2101" dirty="0">
              <a:solidFill>
                <a:schemeClr val="tx1"/>
              </a:solidFill>
              <a:latin typeface="HGS創英角ｺﾞｼｯｸUB" panose="020B0900000000000000" pitchFamily="50" charset="-128"/>
              <a:ea typeface="HGS創英角ｺﾞｼｯｸUB" panose="020B0900000000000000" pitchFamily="50" charset="-128"/>
            </a:endParaRPr>
          </a:p>
        </p:txBody>
      </p:sp>
      <p:pic>
        <p:nvPicPr>
          <p:cNvPr id="9" name="図 8">
            <a:extLst>
              <a:ext uri="{FF2B5EF4-FFF2-40B4-BE49-F238E27FC236}">
                <a16:creationId xmlns:a16="http://schemas.microsoft.com/office/drawing/2014/main" id="{093B67C3-9313-47D8-91BF-EF9C677B76A2}"/>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3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2915770" y="3785708"/>
            <a:ext cx="1507736" cy="1516624"/>
          </a:xfrm>
          <a:prstGeom prst="rect">
            <a:avLst/>
          </a:prstGeom>
          <a:blipFill dpi="0" rotWithShape="1">
            <a:blip r:embed="rId2">
              <a:alphaModFix amt="0"/>
            </a:blip>
            <a:srcRect/>
            <a:stretch>
              <a:fillRect/>
            </a:stretch>
          </a:blipFill>
          <a:ln>
            <a:noFill/>
          </a:ln>
        </p:spPr>
      </p:pic>
      <p:sp>
        <p:nvSpPr>
          <p:cNvPr id="2" name="フッター プレースホルダー 1">
            <a:extLst>
              <a:ext uri="{FF2B5EF4-FFF2-40B4-BE49-F238E27FC236}">
                <a16:creationId xmlns:a16="http://schemas.microsoft.com/office/drawing/2014/main" id="{D0DFF94D-2519-4EC1-8E40-B8F10948EDE7}"/>
              </a:ext>
            </a:extLst>
          </p:cNvPr>
          <p:cNvSpPr>
            <a:spLocks noGrp="1"/>
          </p:cNvSpPr>
          <p:nvPr>
            <p:ph type="ftr" sz="quarter" idx="11"/>
          </p:nvPr>
        </p:nvSpPr>
        <p:spPr>
          <a:xfrm>
            <a:off x="4423506" y="6448345"/>
            <a:ext cx="4555108" cy="365125"/>
          </a:xfrm>
        </p:spPr>
        <p:txBody>
          <a:bodyPr/>
          <a:lstStyle/>
          <a:p>
            <a:pPr>
              <a:defRPr/>
            </a:pPr>
            <a:r>
              <a:rPr lang="en-US" altLang="ja-JP" sz="1400" dirty="0">
                <a:solidFill>
                  <a:schemeClr val="tx1"/>
                </a:solidFill>
              </a:rPr>
              <a:t>※</a:t>
            </a:r>
            <a:r>
              <a:rPr lang="ja-JP" altLang="en-US" sz="1400" dirty="0">
                <a:solidFill>
                  <a:schemeClr val="tx1"/>
                </a:solidFill>
              </a:rPr>
              <a:t>進捗状況によって内容は変更する場合があります。</a:t>
            </a:r>
          </a:p>
        </p:txBody>
      </p:sp>
    </p:spTree>
    <p:extLst>
      <p:ext uri="{BB962C8B-B14F-4D97-AF65-F5344CB8AC3E}">
        <p14:creationId xmlns:p14="http://schemas.microsoft.com/office/powerpoint/2010/main" val="1380967065"/>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theme/theme1.xml><?xml version="1.0" encoding="utf-8"?>
<a:theme xmlns:a="http://schemas.openxmlformats.org/drawingml/2006/main" name="1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ヒラギノ角ゴ Pro W6"/>
        <a:ea typeface="ヒラギノ角ゴ Pro W6"/>
        <a:cs typeface="ヒラギノ角ゴ Pro W6"/>
      </a:majorFont>
      <a:minorFont>
        <a:latin typeface="Arial"/>
        <a:ea typeface="AXIS Std L"/>
        <a:cs typeface="AXIS Std 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1">
            <a:lumMod val="50000"/>
            <a:lumOff val="5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sz="1000" i="0" u="none" strike="noStrike" cap="none" normalizeH="0" baseline="0" dirty="0">
            <a:ln>
              <a:noFill/>
            </a:ln>
            <a:solidFill>
              <a:schemeClr val="tx1"/>
            </a:solidFill>
            <a:effectLst/>
            <a:latin typeface="+mj-ea"/>
            <a:ea typeface="+mj-ea"/>
            <a:cs typeface="AXIS Std L" pitchFamily="64"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txDef>
      <a:spPr bwMode="auto">
        <a:noFill/>
        <a:ln w="9525">
          <a:noFill/>
          <a:miter lim="800000"/>
          <a:headEnd/>
          <a:tailEnd/>
        </a:ln>
      </a:spPr>
      <a:bodyPr vert="horz" wrap="square" lIns="91330" tIns="45667" rIns="91330" bIns="45667" numCol="1" anchor="t" anchorCtr="0" compatLnSpc="1">
        <a:prstTxWarp prst="textNoShape">
          <a:avLst/>
        </a:prstTxWarp>
      </a:bodyPr>
      <a:lstStyle>
        <a:defPPr marL="341313" marR="0" indent="-341313" algn="l" defTabSz="914400" rtl="0" eaLnBrk="0" fontAlgn="base" latinLnBrk="0" hangingPunct="0">
          <a:lnSpc>
            <a:spcPct val="100000"/>
          </a:lnSpc>
          <a:spcBef>
            <a:spcPct val="20000"/>
          </a:spcBef>
          <a:spcAft>
            <a:spcPct val="0"/>
          </a:spcAft>
          <a:buClrTx/>
          <a:buSzTx/>
          <a:tabLst/>
          <a:defRPr kumimoji="1" sz="800" b="0" i="0" u="none" strike="noStrike" kern="0" cap="none" spc="0" normalizeH="0" baseline="0" noProof="0" dirty="0" smtClean="0">
            <a:ln>
              <a:noFill/>
            </a:ln>
            <a:solidFill>
              <a:schemeClr val="tx1"/>
            </a:solidFill>
            <a:effectLst/>
            <a:uLnTx/>
            <a:uFillTx/>
            <a:latin typeface="ヒラギノ角ゴ Pro W6" pitchFamily="34" charset="-128"/>
            <a:ea typeface="ヒラギノ角ゴ Pro W6" pitchFamily="34" charset="-128"/>
            <a:cs typeface="+mn-cs"/>
          </a:defRPr>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a:solidFill>
            <a:srgbClr val="0000FF"/>
          </a:solidFill>
          <a:prstDash val="sysDot"/>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goshima</Template>
  <TotalTime>9315</TotalTime>
  <Words>690</Words>
  <PresentationFormat>画面に合わせる (4:3)</PresentationFormat>
  <Paragraphs>130</Paragraphs>
  <Slides>4</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4</vt:i4>
      </vt:variant>
    </vt:vector>
  </HeadingPairs>
  <TitlesOfParts>
    <vt:vector size="16" baseType="lpstr">
      <vt:lpstr>AXIS Std L</vt:lpstr>
      <vt:lpstr>HGPｺﾞｼｯｸE</vt:lpstr>
      <vt:lpstr>HGP創英角ｺﾞｼｯｸUB</vt:lpstr>
      <vt:lpstr>HGS創英角ｺﾞｼｯｸUB</vt:lpstr>
      <vt:lpstr>HG丸ｺﾞｼｯｸM-PRO</vt:lpstr>
      <vt:lpstr>Meiryo UI</vt:lpstr>
      <vt:lpstr>ＭＳ Ｐゴシック</vt:lpstr>
      <vt:lpstr>ヒラギノ角ゴ Pro W6</vt:lpstr>
      <vt:lpstr>Arial</vt:lpstr>
      <vt:lpstr>Calibri</vt:lpstr>
      <vt:lpstr>1_標準デザイン</vt:lpstr>
      <vt:lpstr>3_Office テーマ</vt:lpstr>
      <vt:lpstr>PowerPoint プレゼンテーション</vt:lpstr>
      <vt:lpstr>PowerPoint プレゼンテーション</vt:lpstr>
      <vt:lpstr>PowerPoint プレゼンテーション</vt:lpstr>
      <vt:lpstr>障害者自立支援機器導入好事例普及事業について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2018-06-07T06:46:13Z</cp:lastPrinted>
  <dcterms:created xsi:type="dcterms:W3CDTF">2009-04-16T22:32:42Z</dcterms:created>
  <dcterms:modified xsi:type="dcterms:W3CDTF">2018-06-27T06:51:33Z</dcterms:modified>
</cp:coreProperties>
</file>